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48" r:id="rId1"/>
  </p:sldMasterIdLst>
  <p:notesMasterIdLst>
    <p:notesMasterId r:id="rId35"/>
  </p:notesMasterIdLst>
  <p:handoutMasterIdLst>
    <p:handoutMasterId r:id="rId36"/>
  </p:handoutMasterIdLst>
  <p:sldIdLst>
    <p:sldId id="256" r:id="rId2"/>
    <p:sldId id="624" r:id="rId3"/>
    <p:sldId id="622" r:id="rId4"/>
    <p:sldId id="626" r:id="rId5"/>
    <p:sldId id="625" r:id="rId6"/>
    <p:sldId id="578" r:id="rId7"/>
    <p:sldId id="592" r:id="rId8"/>
    <p:sldId id="587" r:id="rId9"/>
    <p:sldId id="593" r:id="rId10"/>
    <p:sldId id="594" r:id="rId11"/>
    <p:sldId id="595" r:id="rId12"/>
    <p:sldId id="596" r:id="rId13"/>
    <p:sldId id="577" r:id="rId14"/>
    <p:sldId id="598" r:id="rId15"/>
    <p:sldId id="599" r:id="rId16"/>
    <p:sldId id="600" r:id="rId17"/>
    <p:sldId id="601" r:id="rId18"/>
    <p:sldId id="602" r:id="rId19"/>
    <p:sldId id="603" r:id="rId20"/>
    <p:sldId id="597" r:id="rId21"/>
    <p:sldId id="604" r:id="rId22"/>
    <p:sldId id="580" r:id="rId23"/>
    <p:sldId id="605" r:id="rId24"/>
    <p:sldId id="614" r:id="rId25"/>
    <p:sldId id="616" r:id="rId26"/>
    <p:sldId id="608" r:id="rId27"/>
    <p:sldId id="609" r:id="rId28"/>
    <p:sldId id="617" r:id="rId29"/>
    <p:sldId id="618" r:id="rId30"/>
    <p:sldId id="619" r:id="rId31"/>
    <p:sldId id="620" r:id="rId32"/>
    <p:sldId id="621" r:id="rId33"/>
    <p:sldId id="613" r:id="rId34"/>
  </p:sldIdLst>
  <p:sldSz cx="9144000" cy="6858000" type="screen4x3"/>
  <p:notesSz cx="6797675" cy="9928225"/>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C3912"/>
    <a:srgbClr val="F11D4A"/>
    <a:srgbClr val="BE4036"/>
    <a:srgbClr val="CC0000"/>
    <a:srgbClr val="FCECE7"/>
    <a:srgbClr val="F9D8CC"/>
    <a:srgbClr val="F3B6A3"/>
    <a:srgbClr val="F6C7B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6067" autoAdjust="0"/>
  </p:normalViewPr>
  <p:slideViewPr>
    <p:cSldViewPr>
      <p:cViewPr varScale="1">
        <p:scale>
          <a:sx n="60" d="100"/>
          <a:sy n="60" d="100"/>
        </p:scale>
        <p:origin x="-157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967"/>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tr-TR"/>
          </a:p>
        </p:txBody>
      </p:sp>
      <p:sp>
        <p:nvSpPr>
          <p:cNvPr id="3" name="Veri Yer Tutucusu 2"/>
          <p:cNvSpPr>
            <a:spLocks noGrp="1"/>
          </p:cNvSpPr>
          <p:nvPr>
            <p:ph type="dt" sz="quarter" idx="1"/>
          </p:nvPr>
        </p:nvSpPr>
        <p:spPr>
          <a:xfrm>
            <a:off x="3849688" y="0"/>
            <a:ext cx="2946400" cy="496967"/>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9B9C1239-443C-4DE0-966E-71E19D007CFF}" type="datetimeFigureOut">
              <a:rPr lang="tr-TR"/>
              <a:pPr>
                <a:defRPr/>
              </a:pPr>
              <a:t>22.12.2015</a:t>
            </a:fld>
            <a:endParaRPr lang="tr-TR"/>
          </a:p>
        </p:txBody>
      </p:sp>
      <p:sp>
        <p:nvSpPr>
          <p:cNvPr id="4" name="Altbilgi Yer Tutucusu 3"/>
          <p:cNvSpPr>
            <a:spLocks noGrp="1"/>
          </p:cNvSpPr>
          <p:nvPr>
            <p:ph type="ftr" sz="quarter" idx="2"/>
          </p:nvPr>
        </p:nvSpPr>
        <p:spPr>
          <a:xfrm>
            <a:off x="0" y="9429671"/>
            <a:ext cx="2946400" cy="496966"/>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tr-TR"/>
          </a:p>
        </p:txBody>
      </p:sp>
      <p:sp>
        <p:nvSpPr>
          <p:cNvPr id="5" name="Slayt Numarası Yer Tutucusu 4"/>
          <p:cNvSpPr>
            <a:spLocks noGrp="1"/>
          </p:cNvSpPr>
          <p:nvPr>
            <p:ph type="sldNum" sz="quarter" idx="3"/>
          </p:nvPr>
        </p:nvSpPr>
        <p:spPr>
          <a:xfrm>
            <a:off x="3849688" y="9429671"/>
            <a:ext cx="2946400" cy="49696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7378877-B25F-4EC9-A0D9-C245FA5E4B55}" type="slidenum">
              <a:rPr lang="tr-TR" altLang="tr-TR"/>
              <a:pPr/>
              <a:t>‹#›</a:t>
            </a:fld>
            <a:endParaRPr lang="tr-TR" altLang="tr-TR"/>
          </a:p>
        </p:txBody>
      </p:sp>
    </p:spTree>
    <p:extLst>
      <p:ext uri="{BB962C8B-B14F-4D97-AF65-F5344CB8AC3E}">
        <p14:creationId xmlns="" xmlns:p14="http://schemas.microsoft.com/office/powerpoint/2010/main" val="2911236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967"/>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967"/>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329F5FD-CD7F-4F23-A7CF-C0D39E749082}" type="datetimeFigureOut">
              <a:rPr lang="tr-TR"/>
              <a:pPr>
                <a:defRPr/>
              </a:pPr>
              <a:t>22.12.2015</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5629"/>
            <a:ext cx="5438775" cy="4467939"/>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9671"/>
            <a:ext cx="2946400" cy="496966"/>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9671"/>
            <a:ext cx="2946400" cy="49696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72CABB94-8D7F-44DE-AD4F-C4EC1BE42E4E}" type="slidenum">
              <a:rPr lang="tr-TR" altLang="tr-TR"/>
              <a:pPr/>
              <a:t>‹#›</a:t>
            </a:fld>
            <a:endParaRPr lang="tr-TR" altLang="tr-TR"/>
          </a:p>
        </p:txBody>
      </p:sp>
    </p:spTree>
    <p:extLst>
      <p:ext uri="{BB962C8B-B14F-4D97-AF65-F5344CB8AC3E}">
        <p14:creationId xmlns="" xmlns:p14="http://schemas.microsoft.com/office/powerpoint/2010/main" val="35048861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TextEdit="1"/>
          </p:cNvSpPr>
          <p:nvPr>
            <p:ph type="sldImg"/>
          </p:nvPr>
        </p:nvSpPr>
        <p:spPr bwMode="auto">
          <a:noFill/>
          <a:ln>
            <a:solidFill>
              <a:srgbClr val="000000"/>
            </a:solidFill>
            <a:miter lim="800000"/>
            <a:headEnd/>
            <a:tailEnd/>
          </a:ln>
        </p:spPr>
      </p:sp>
      <p:sp>
        <p:nvSpPr>
          <p:cNvPr id="6147" name="Rectangle 3"/>
          <p:cNvSpPr>
            <a:spLocks noGrp="1"/>
          </p:cNvSpPr>
          <p:nvPr>
            <p:ph type="body" idx="1"/>
          </p:nvPr>
        </p:nvSpPr>
        <p:spPr bwMode="auto">
          <a:noFill/>
        </p:spPr>
        <p:txBody>
          <a:bodyPr wrap="square" numCol="1" anchor="t" anchorCtr="0" compatLnSpc="1">
            <a:prstTxWarp prst="textNoShape">
              <a:avLst/>
            </a:prstTxWarp>
          </a:bodyPr>
          <a:lstStyle/>
          <a:p>
            <a:endParaRPr lang="tr-TR" altLang="tr-TR" smtClean="0"/>
          </a:p>
        </p:txBody>
      </p:sp>
    </p:spTree>
    <p:extLst>
      <p:ext uri="{BB962C8B-B14F-4D97-AF65-F5344CB8AC3E}">
        <p14:creationId xmlns="" xmlns:p14="http://schemas.microsoft.com/office/powerpoint/2010/main" val="2823033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E0B99BA9-7F6A-4648-8BEA-CEF4D3136AEE}" type="datetime1">
              <a:rPr lang="tr-TR"/>
              <a:pPr>
                <a:defRPr/>
              </a:pPr>
              <a:t>22.12.2015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567D4699-E1BC-452A-B8C6-AEBD6CAC2F65}" type="slidenum">
              <a:rPr lang="tr-TR" altLang="tr-TR"/>
              <a:pPr/>
              <a:t>‹#›</a:t>
            </a:fld>
            <a:endParaRPr lang="tr-TR" altLang="tr-TR"/>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0561603-5556-47B6-90E1-BADA023936AB}" type="datetime1">
              <a:rPr lang="tr-TR"/>
              <a:pPr>
                <a:defRPr/>
              </a:pPr>
              <a:t>22.12.2015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90E49A24-E5E0-475F-B467-927F95DAB292}" type="slidenum">
              <a:rPr lang="tr-TR" altLang="tr-TR"/>
              <a:pPr/>
              <a:t>‹#›</a:t>
            </a:fld>
            <a:endParaRPr lang="tr-TR" altLang="tr-TR"/>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467C4A5-9BF8-4A6C-A1E7-B80463EF623B}" type="datetime1">
              <a:rPr lang="tr-TR"/>
              <a:pPr>
                <a:defRPr/>
              </a:pPr>
              <a:t>22.12.2015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0D9D3FFE-6E9C-4A5F-9EBA-A0FFE8D627C5}" type="slidenum">
              <a:rPr lang="tr-TR" altLang="tr-TR"/>
              <a:pPr/>
              <a:t>‹#›</a:t>
            </a:fld>
            <a:endParaRPr lang="tr-TR" altLang="tr-TR"/>
          </a:p>
        </p:txBody>
      </p:sp>
    </p:spTree>
  </p:cSld>
  <p:clrMapOvr>
    <a:masterClrMapping/>
  </p:clrMapOvr>
  <p:transition spd="slow">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90805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0"/>
            <a:ext cx="8229600" cy="4525963"/>
          </a:xfrm>
        </p:spPr>
        <p:txBody>
          <a:bodyPr/>
          <a:lstStyle/>
          <a:p>
            <a:pPr lvl="0"/>
            <a:endParaRPr lang="tr-TR" noProof="0"/>
          </a:p>
        </p:txBody>
      </p:sp>
      <p:sp>
        <p:nvSpPr>
          <p:cNvPr id="4" name="3 Veri Yer Tutucusu"/>
          <p:cNvSpPr>
            <a:spLocks noGrp="1"/>
          </p:cNvSpPr>
          <p:nvPr>
            <p:ph type="dt" sz="half" idx="10"/>
          </p:nvPr>
        </p:nvSpPr>
        <p:spPr/>
        <p:txBody>
          <a:bodyPr/>
          <a:lstStyle>
            <a:lvl1pPr>
              <a:defRPr/>
            </a:lvl1pPr>
          </a:lstStyle>
          <a:p>
            <a:pPr>
              <a:defRPr/>
            </a:pPr>
            <a:fld id="{1D48C279-E813-49E5-9476-B8D3A3871D2A}" type="datetime1">
              <a:rPr lang="tr-TR"/>
              <a:pPr>
                <a:defRPr/>
              </a:pPr>
              <a:t>22.12.2015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D2721E10-57FA-4079-9CC5-50E1313EBA5C}" type="slidenum">
              <a:rPr lang="tr-TR" altLang="tr-TR"/>
              <a:pPr/>
              <a:t>‹#›</a:t>
            </a:fld>
            <a:endParaRPr lang="tr-TR" altLang="tr-TR"/>
          </a:p>
        </p:txBody>
      </p:sp>
    </p:spTree>
  </p:cSld>
  <p:clrMapOvr>
    <a:masterClrMapping/>
  </p:clrMapOvr>
  <p:transition spd="slow">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0"/>
            <a:ext cx="8240713" cy="6126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3 Veri Yer Tutucusu"/>
          <p:cNvSpPr>
            <a:spLocks noGrp="1"/>
          </p:cNvSpPr>
          <p:nvPr>
            <p:ph type="dt" sz="half" idx="10"/>
          </p:nvPr>
        </p:nvSpPr>
        <p:spPr/>
        <p:txBody>
          <a:bodyPr/>
          <a:lstStyle>
            <a:lvl1pPr>
              <a:defRPr/>
            </a:lvl1pPr>
          </a:lstStyle>
          <a:p>
            <a:pPr>
              <a:defRPr/>
            </a:pPr>
            <a:fld id="{11D73100-9DD6-4893-966C-F2CF7784D179}" type="datetime1">
              <a:rPr lang="tr-TR"/>
              <a:pPr>
                <a:defRPr/>
              </a:pPr>
              <a:t>22.12.2015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905EE802-E619-48F9-BBAF-72608860DAFD}" type="slidenum">
              <a:rPr lang="tr-TR" altLang="tr-TR"/>
              <a:pPr/>
              <a:t>‹#›</a:t>
            </a:fld>
            <a:endParaRPr lang="tr-TR" altLang="tr-TR"/>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F941B76-66B3-42BE-AFE9-AF17BA56FB20}" type="datetime1">
              <a:rPr lang="tr-TR"/>
              <a:pPr>
                <a:defRPr/>
              </a:pPr>
              <a:t>22.12.2015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E6135F68-3668-4962-A497-10E3DEBC8A3A}" type="slidenum">
              <a:rPr lang="tr-TR" altLang="tr-TR"/>
              <a:pPr/>
              <a:t>‹#›</a:t>
            </a:fld>
            <a:endParaRPr lang="tr-TR" altLang="tr-T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855ED91-924F-40BF-B245-81A9393CA2AD}" type="datetime1">
              <a:rPr lang="tr-TR"/>
              <a:pPr>
                <a:defRPr/>
              </a:pPr>
              <a:t>22.12.2015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295582A1-24A0-473D-889F-91BFCC35A5C7}" type="slidenum">
              <a:rPr lang="tr-TR" altLang="tr-TR"/>
              <a:pPr/>
              <a:t>‹#›</a:t>
            </a:fld>
            <a:endParaRPr lang="tr-TR" altLang="tr-TR"/>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7F282FFD-B81D-478D-B972-378E8B2D1D9D}" type="datetime1">
              <a:rPr lang="tr-TR"/>
              <a:pPr>
                <a:defRPr/>
              </a:pPr>
              <a:t>22.12.2015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FF1D2EDE-5F77-4D80-AD4E-492F7F14596A}" type="slidenum">
              <a:rPr lang="tr-TR" altLang="tr-TR"/>
              <a:pPr/>
              <a:t>‹#›</a:t>
            </a:fld>
            <a:endParaRPr lang="tr-TR" altLang="tr-TR"/>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6322FA44-44EA-47AB-8753-DD70F7DC914E}" type="datetime1">
              <a:rPr lang="tr-TR"/>
              <a:pPr>
                <a:defRPr/>
              </a:pPr>
              <a:t>22.12.2015</a:t>
            </a:fld>
            <a:endParaRPr lang="tr-TR"/>
          </a:p>
        </p:txBody>
      </p:sp>
      <p:sp>
        <p:nvSpPr>
          <p:cNvPr id="8"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9" name="5 Slayt Numarası Yer Tutucusu"/>
          <p:cNvSpPr>
            <a:spLocks noGrp="1"/>
          </p:cNvSpPr>
          <p:nvPr>
            <p:ph type="sldNum" sz="quarter" idx="12"/>
          </p:nvPr>
        </p:nvSpPr>
        <p:spPr/>
        <p:txBody>
          <a:bodyPr/>
          <a:lstStyle>
            <a:lvl1pPr>
              <a:defRPr/>
            </a:lvl1pPr>
          </a:lstStyle>
          <a:p>
            <a:fld id="{DDD16EA6-11C0-4950-BE9B-E5C0903F6C48}" type="slidenum">
              <a:rPr lang="tr-TR" altLang="tr-TR"/>
              <a:pPr/>
              <a:t>‹#›</a:t>
            </a:fld>
            <a:endParaRPr lang="tr-TR" altLang="tr-TR"/>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59D71992-6C01-4F3D-BFFB-6AD3F15DC716}" type="datetime1">
              <a:rPr lang="tr-TR"/>
              <a:pPr>
                <a:defRPr/>
              </a:pPr>
              <a:t>22.12.2015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173D1D7D-FA4F-4843-B51C-DD19D0D911C5}" type="slidenum">
              <a:rPr lang="tr-TR" altLang="tr-TR"/>
              <a:pPr/>
              <a:t>‹#›</a:t>
            </a:fld>
            <a:endParaRPr lang="tr-TR" altLang="tr-TR"/>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6547E146-8DE2-4B6D-ACEA-88EB41814AE4}" type="datetime1">
              <a:rPr lang="tr-TR"/>
              <a:pPr>
                <a:defRPr/>
              </a:pPr>
              <a:t>22.12.2015</a:t>
            </a:fld>
            <a:endParaRPr lang="tr-TR"/>
          </a:p>
        </p:txBody>
      </p:sp>
      <p:sp>
        <p:nvSpPr>
          <p:cNvPr id="3"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4" name="5 Slayt Numarası Yer Tutucusu"/>
          <p:cNvSpPr>
            <a:spLocks noGrp="1"/>
          </p:cNvSpPr>
          <p:nvPr>
            <p:ph type="sldNum" sz="quarter" idx="12"/>
          </p:nvPr>
        </p:nvSpPr>
        <p:spPr/>
        <p:txBody>
          <a:bodyPr/>
          <a:lstStyle>
            <a:lvl1pPr>
              <a:defRPr/>
            </a:lvl1pPr>
          </a:lstStyle>
          <a:p>
            <a:fld id="{89EE9A99-571A-4735-A620-0226E30C10E4}" type="slidenum">
              <a:rPr lang="tr-TR" altLang="tr-TR"/>
              <a:pPr/>
              <a:t>‹#›</a:t>
            </a:fld>
            <a:endParaRPr lang="tr-TR" altLang="tr-TR"/>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FC2EE53-84B4-4EC9-9F43-0ED7234C6B44}" type="datetime1">
              <a:rPr lang="tr-TR"/>
              <a:pPr>
                <a:defRPr/>
              </a:pPr>
              <a:t>22.12.2015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4F4E39C6-54F0-41F9-8699-BF4B7E22FCF5}" type="slidenum">
              <a:rPr lang="tr-TR" altLang="tr-TR"/>
              <a:pPr/>
              <a:t>‹#›</a:t>
            </a:fld>
            <a:endParaRPr lang="tr-TR" altLang="tr-TR"/>
          </a:p>
        </p:txBody>
      </p:sp>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FE58BFA-CBFD-46AC-BFDF-3E77BD054A7E}" type="datetime1">
              <a:rPr lang="tr-TR"/>
              <a:pPr>
                <a:defRPr/>
              </a:pPr>
              <a:t>22.12.2015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06B08FA6-0C7E-4333-9966-0DFD17C9D683}" type="slidenum">
              <a:rPr lang="tr-TR" altLang="tr-TR"/>
              <a:pPr/>
              <a:t>‹#›</a:t>
            </a:fld>
            <a:endParaRPr lang="tr-TR" altLang="tr-TR"/>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tile tx="0" ty="0" sx="100000" sy="100000" flip="none" algn="tl"/>
        </a:blip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p:nvPicPr>
        <p:blipFill>
          <a:blip r:embed="rId16" cstate="print"/>
          <a:srcRect/>
          <a:stretch>
            <a:fillRect/>
          </a:stretch>
        </p:blipFill>
        <p:spPr bwMode="auto">
          <a:xfrm>
            <a:off x="0" y="0"/>
            <a:ext cx="9144000" cy="6858000"/>
          </a:xfrm>
          <a:prstGeom prst="rect">
            <a:avLst/>
          </a:prstGeom>
          <a:noFill/>
          <a:ln w="9525">
            <a:noFill/>
            <a:miter lim="800000"/>
            <a:headEnd/>
            <a:tailEnd/>
          </a:ln>
        </p:spPr>
      </p:pic>
      <p:sp>
        <p:nvSpPr>
          <p:cNvPr id="1027" name="1 Başlık Yer Tutucusu"/>
          <p:cNvSpPr>
            <a:spLocks noGrp="1"/>
          </p:cNvSpPr>
          <p:nvPr>
            <p:ph type="title"/>
          </p:nvPr>
        </p:nvSpPr>
        <p:spPr bwMode="auto">
          <a:xfrm>
            <a:off x="468313" y="0"/>
            <a:ext cx="8229600" cy="908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F68038E-04BC-4723-AB67-31926306EA68}" type="datetime1">
              <a:rPr lang="tr-TR"/>
              <a:pPr>
                <a:defRPr/>
              </a:pPr>
              <a:t>22.12.2015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mn-cs"/>
              </a:defRPr>
            </a:lvl1pPr>
          </a:lstStyle>
          <a:p>
            <a:pPr>
              <a:defRPr/>
            </a:pPr>
            <a:r>
              <a:rPr lang="tr-TR"/>
              <a:t>Ercan DEMİRCİ-Bakanlık Müşaviri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3866D59E-B898-46F6-9CC7-F3117C994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5407" r:id="rId1"/>
    <p:sldLayoutId id="2147485395" r:id="rId2"/>
    <p:sldLayoutId id="2147485396" r:id="rId3"/>
    <p:sldLayoutId id="2147485397" r:id="rId4"/>
    <p:sldLayoutId id="2147485398" r:id="rId5"/>
    <p:sldLayoutId id="2147485399" r:id="rId6"/>
    <p:sldLayoutId id="2147485400" r:id="rId7"/>
    <p:sldLayoutId id="2147485401" r:id="rId8"/>
    <p:sldLayoutId id="2147485402" r:id="rId9"/>
    <p:sldLayoutId id="2147485403" r:id="rId10"/>
    <p:sldLayoutId id="2147485404" r:id="rId11"/>
    <p:sldLayoutId id="2147485405" r:id="rId12"/>
    <p:sldLayoutId id="2147485406" r:id="rId13"/>
  </p:sldLayoutIdLst>
  <p:transition spd="slow">
    <p:blinds dir="vert"/>
  </p:transition>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ilbap.meb.k12.tr/"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515743" y="1484785"/>
            <a:ext cx="8229600" cy="3888432"/>
          </a:xfrm>
        </p:spPr>
        <p:txBody>
          <a:bodyPr/>
          <a:lstStyle/>
          <a:p>
            <a:pPr algn="ctr">
              <a:buNone/>
            </a:pPr>
            <a:endParaRPr lang="tr-TR" sz="4400" dirty="0" smtClean="0">
              <a:solidFill>
                <a:srgbClr val="FF0000"/>
              </a:solidFill>
              <a:effectLst>
                <a:outerShdw blurRad="38100" dist="38100" dir="2700000" algn="tl">
                  <a:srgbClr val="000000">
                    <a:alpha val="43137"/>
                  </a:srgbClr>
                </a:outerShdw>
              </a:effectLst>
              <a:latin typeface="+mj-lt"/>
              <a:cs typeface="Times New Roman" panose="02020603050405020304" pitchFamily="18" charset="0"/>
            </a:endParaRPr>
          </a:p>
          <a:p>
            <a:pPr algn="ctr">
              <a:buNone/>
            </a:pPr>
            <a:r>
              <a:rPr lang="da-DK" sz="4400" dirty="0">
                <a:solidFill>
                  <a:srgbClr val="FF0000"/>
                </a:solidFill>
                <a:effectLst>
                  <a:outerShdw blurRad="38100" dist="38100" dir="2700000" algn="tl">
                    <a:srgbClr val="000000">
                      <a:alpha val="43137"/>
                    </a:srgbClr>
                  </a:outerShdw>
                </a:effectLst>
                <a:latin typeface="+mj-lt"/>
              </a:rPr>
              <a:t>DESTEKLEME VE YETİŞTİRME KURSLARI </a:t>
            </a:r>
            <a:r>
              <a:rPr lang="da-DK" sz="4400" dirty="0" smtClean="0">
                <a:solidFill>
                  <a:srgbClr val="FF0000"/>
                </a:solidFill>
                <a:effectLst>
                  <a:outerShdw blurRad="38100" dist="38100" dir="2700000" algn="tl">
                    <a:srgbClr val="000000">
                      <a:alpha val="43137"/>
                    </a:srgbClr>
                  </a:outerShdw>
                </a:effectLst>
                <a:latin typeface="+mj-lt"/>
              </a:rPr>
              <a:t>e-KILAVUZU</a:t>
            </a:r>
            <a:endParaRPr lang="tr-TR" sz="4400" dirty="0" smtClean="0">
              <a:solidFill>
                <a:srgbClr val="FF0000"/>
              </a:solidFill>
              <a:effectLst>
                <a:outerShdw blurRad="38100" dist="38100" dir="2700000" algn="tl">
                  <a:srgbClr val="000000">
                    <a:alpha val="43137"/>
                  </a:srgbClr>
                </a:outerShdw>
              </a:effectLst>
              <a:latin typeface="+mj-lt"/>
            </a:endParaRPr>
          </a:p>
          <a:p>
            <a:pPr algn="ctr">
              <a:buNone/>
            </a:pPr>
            <a:endParaRPr lang="tr-TR" sz="4400" dirty="0">
              <a:solidFill>
                <a:srgbClr val="FF0000"/>
              </a:solidFill>
              <a:effectLst>
                <a:outerShdw blurRad="38100" dist="38100" dir="2700000" algn="tl">
                  <a:srgbClr val="000000">
                    <a:alpha val="43137"/>
                  </a:srgbClr>
                </a:outerShdw>
              </a:effectLst>
              <a:latin typeface="+mj-lt"/>
              <a:cs typeface="Times New Roman" panose="02020603050405020304" pitchFamily="18" charset="0"/>
            </a:endParaRPr>
          </a:p>
          <a:p>
            <a:pPr algn="ctr">
              <a:buNone/>
            </a:pPr>
            <a:r>
              <a:rPr lang="tr-TR" sz="4400" dirty="0" smtClean="0">
                <a:solidFill>
                  <a:srgbClr val="FF0000"/>
                </a:solidFill>
                <a:effectLst>
                  <a:outerShdw blurRad="38100" dist="38100" dir="2700000" algn="tl">
                    <a:srgbClr val="000000">
                      <a:alpha val="43137"/>
                    </a:srgbClr>
                  </a:outerShdw>
                </a:effectLst>
                <a:latin typeface="+mj-lt"/>
                <a:cs typeface="Times New Roman" panose="02020603050405020304" pitchFamily="18" charset="0"/>
              </a:rPr>
              <a:t>2015-2016</a:t>
            </a:r>
            <a:endParaRPr lang="tr-TR" sz="4400" dirty="0">
              <a:solidFill>
                <a:srgbClr val="FF0000"/>
              </a:solidFill>
              <a:effectLst>
                <a:outerShdw blurRad="38100" dist="38100" dir="2700000" algn="tl">
                  <a:srgbClr val="000000">
                    <a:alpha val="43137"/>
                  </a:srgbClr>
                </a:outerShdw>
              </a:effectLst>
              <a:latin typeface="+mj-lt"/>
              <a:cs typeface="Times New Roman" panose="02020603050405020304" pitchFamily="18" charset="0"/>
            </a:endParaRPr>
          </a:p>
          <a:p>
            <a:pPr>
              <a:buNone/>
            </a:pPr>
            <a:endParaRPr lang="tr-TR" sz="4400" dirty="0" smtClean="0">
              <a:solidFill>
                <a:srgbClr val="FF0000"/>
              </a:solidFill>
              <a:effectLst>
                <a:outerShdw blurRad="38100" dist="38100" dir="2700000" algn="tl">
                  <a:srgbClr val="000000">
                    <a:alpha val="43137"/>
                  </a:srgbClr>
                </a:outerShdw>
              </a:effectLst>
              <a:latin typeface="+mj-lt"/>
              <a:cs typeface="Times New Roman" panose="02020603050405020304" pitchFamily="18" charset="0"/>
            </a:endParaRPr>
          </a:p>
        </p:txBody>
      </p:sp>
      <p:sp>
        <p:nvSpPr>
          <p:cNvPr id="5123" name="Slayt Numarası Yer Tutucusu 2"/>
          <p:cNvSpPr>
            <a:spLocks noGrp="1"/>
          </p:cNvSpPr>
          <p:nvPr>
            <p:ph type="sldNum" sz="quarter" idx="12"/>
          </p:nvPr>
        </p:nvSpPr>
        <p:spPr bwMode="auto">
          <a:noFill/>
          <a:ln>
            <a:miter lim="800000"/>
            <a:headEnd/>
            <a:tailEnd/>
          </a:ln>
        </p:spPr>
        <p:txBody>
          <a:bodyPr/>
          <a:lstStyle/>
          <a:p>
            <a:fld id="{6BCEC1E6-3459-4CBF-9FB4-B79D8E8F7CEA}" type="slidenum">
              <a:rPr lang="tr-TR" altLang="tr-TR"/>
              <a:pPr/>
              <a:t>1</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124744"/>
            <a:ext cx="8363272" cy="5328592"/>
          </a:xfrm>
        </p:spPr>
        <p:txBody>
          <a:bodyPr/>
          <a:lstStyle/>
          <a:p>
            <a:pPr marL="0" indent="0" algn="just">
              <a:buNone/>
            </a:pPr>
            <a:r>
              <a:rPr lang="tr-TR" sz="2400" dirty="0"/>
              <a:t>1.11. Kurslar, fiziki kapasitesi ve öğrenci/kursiyer potansiyeli yeterli olan resmî ortaokullar, </a:t>
            </a:r>
            <a:r>
              <a:rPr lang="tr-TR" sz="2400" dirty="0" smtClean="0"/>
              <a:t>imam hatip </a:t>
            </a:r>
            <a:r>
              <a:rPr lang="tr-TR" sz="2400" dirty="0"/>
              <a:t>ortaokulları, ortaöğretim kurumları ile halk eğitimi merkezi müdürlüklerine bağlı olarak açılır. </a:t>
            </a:r>
            <a:endParaRPr lang="tr-TR" sz="2400" dirty="0" smtClean="0"/>
          </a:p>
          <a:p>
            <a:pPr marL="0" indent="0" algn="just">
              <a:buNone/>
            </a:pPr>
            <a:r>
              <a:rPr lang="tr-TR" sz="2400" dirty="0" smtClean="0"/>
              <a:t>1.12</a:t>
            </a:r>
            <a:r>
              <a:rPr lang="tr-TR" sz="2400" dirty="0"/>
              <a:t>. </a:t>
            </a:r>
            <a:r>
              <a:rPr lang="tr-TR" sz="2400" dirty="0">
                <a:solidFill>
                  <a:srgbClr val="FF0000"/>
                </a:solidFill>
              </a:rPr>
              <a:t>Mezunlara yönelik kurslar halk eğitim merkezleri </a:t>
            </a:r>
            <a:r>
              <a:rPr lang="tr-TR" sz="2400" dirty="0" smtClean="0">
                <a:solidFill>
                  <a:srgbClr val="FF0000"/>
                </a:solidFill>
              </a:rPr>
              <a:t>sorumluluğunda </a:t>
            </a:r>
            <a:r>
              <a:rPr lang="tr-TR" sz="2400" dirty="0">
                <a:solidFill>
                  <a:srgbClr val="FF0000"/>
                </a:solidFill>
              </a:rPr>
              <a:t>açılır. Ancak halk eğitim merkezinin bulunmadığı veya fiziki kapasitesinin uygun olmadığı hâllerde il/ilçe millî eğitim müdürlüklerince uygun görülen binalarda da açılabilir.</a:t>
            </a:r>
            <a:r>
              <a:rPr lang="tr-TR" sz="2400" dirty="0"/>
              <a:t> Mezunlara yönelik yaygın eğitim kurslarının örgün eğitim kurumlarında açılması halinde, kurs açma/kapatma, ders programları onay, öğretmen belirleme, öğrenci kayıt vb. iş ve işlemler halk eğitim merkezi Müdürlüklerince; kursların yürütülmesi ile ilgili iş ve işlemler ise kursun yapıldığı örgün eğitim kurumu müdürlüğünce yürütülür. </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10</a:t>
            </a:fld>
            <a:endParaRPr lang="tr-TR" altLang="tr-TR"/>
          </a:p>
        </p:txBody>
      </p:sp>
      <p:sp>
        <p:nvSpPr>
          <p:cNvPr id="5" name="Unvan 1"/>
          <p:cNvSpPr>
            <a:spLocks noGrp="1"/>
          </p:cNvSpPr>
          <p:nvPr>
            <p:ph type="title"/>
          </p:nvPr>
        </p:nvSpPr>
        <p:spPr/>
        <p:txBody>
          <a:bodyPr/>
          <a:lstStyle/>
          <a:p>
            <a:r>
              <a:rPr lang="tr-TR" sz="3200" dirty="0" smtClean="0"/>
              <a:t/>
            </a:r>
            <a:br>
              <a:rPr lang="tr-TR" sz="3200" dirty="0" smtClean="0"/>
            </a:br>
            <a:r>
              <a:rPr lang="tr-TR" sz="3600" b="1" dirty="0" smtClean="0">
                <a:effectLst>
                  <a:outerShdw blurRad="38100" dist="38100" dir="2700000" algn="tl">
                    <a:srgbClr val="000000">
                      <a:alpha val="43137"/>
                    </a:srgbClr>
                  </a:outerShdw>
                </a:effectLst>
              </a:rPr>
              <a:t>1. GENEL </a:t>
            </a:r>
            <a:r>
              <a:rPr lang="tr-TR" sz="3600" b="1" dirty="0">
                <a:effectLst>
                  <a:outerShdw blurRad="38100" dist="38100" dir="2700000" algn="tl">
                    <a:srgbClr val="000000">
                      <a:alpha val="43137"/>
                    </a:srgbClr>
                  </a:outerShdw>
                </a:effectLst>
              </a:rPr>
              <a:t>ESASLAR </a:t>
            </a:r>
            <a:r>
              <a:rPr lang="tr-TR" sz="3200" b="1" dirty="0"/>
              <a:t/>
            </a:r>
            <a:br>
              <a:rPr lang="tr-TR" sz="3200" b="1" dirty="0"/>
            </a:b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16878804"/>
      </p:ext>
    </p:extLst>
  </p:cSld>
  <p:clrMapOvr>
    <a:masterClrMapping/>
  </p:clrMapOvr>
  <p:transition spd="slow">
    <p:blinds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124744"/>
            <a:ext cx="8712968" cy="5328592"/>
          </a:xfrm>
        </p:spPr>
        <p:txBody>
          <a:bodyPr/>
          <a:lstStyle/>
          <a:p>
            <a:pPr marL="0" indent="0" algn="just">
              <a:buNone/>
            </a:pPr>
            <a:r>
              <a:rPr lang="tr-TR" sz="2800" dirty="0"/>
              <a:t>1.13. Kurs merkezlerinde bir dersten sınıf oluşturulabilmesi için, sınıftaki öğrenci/kursiyer sayısının 10’dan az, 20’den fazla olmaması esastır. </a:t>
            </a:r>
            <a:endParaRPr lang="tr-TR" sz="2800" dirty="0" smtClean="0"/>
          </a:p>
          <a:p>
            <a:pPr marL="0" indent="0" algn="just">
              <a:buNone/>
            </a:pPr>
            <a:r>
              <a:rPr lang="tr-TR" sz="2800" dirty="0" smtClean="0"/>
              <a:t>1.14</a:t>
            </a:r>
            <a:r>
              <a:rPr lang="tr-TR" sz="2800" dirty="0"/>
              <a:t>. </a:t>
            </a:r>
            <a:r>
              <a:rPr lang="tr-TR" sz="2800" dirty="0" err="1"/>
              <a:t>DYK’lar</a:t>
            </a:r>
            <a:r>
              <a:rPr lang="tr-TR" sz="2800" dirty="0"/>
              <a:t>, DYK iş takvimine uygun olarak açılır. II. dönem kursları en geç mart ayının birinci haftasında başlatılır ve 17 Haziran 2016 tarihinde tamamlanır. Olağanüstü durumlarda bu süreler il/ilçe millî eğitim müdürlüklerince değiştirilebilir. </a:t>
            </a:r>
            <a:endParaRPr lang="tr-TR" sz="2800" dirty="0" smtClean="0"/>
          </a:p>
          <a:p>
            <a:pPr marL="0" indent="0" algn="just">
              <a:buNone/>
            </a:pPr>
            <a:r>
              <a:rPr lang="tr-TR" sz="2800" dirty="0" smtClean="0"/>
              <a:t>1.15</a:t>
            </a:r>
            <a:r>
              <a:rPr lang="tr-TR" sz="2800" dirty="0"/>
              <a:t>. Yaz dönemi kursları, kurs merkezlerince ders yılının dışında kalan sürede yapılacak şekilde planlanır ve il/ilçe millî eğitim müdürlüğünün onayı ile açılır</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11</a:t>
            </a:fld>
            <a:endParaRPr lang="tr-TR" altLang="tr-TR"/>
          </a:p>
        </p:txBody>
      </p:sp>
      <p:sp>
        <p:nvSpPr>
          <p:cNvPr id="5" name="Unvan 1"/>
          <p:cNvSpPr>
            <a:spLocks noGrp="1"/>
          </p:cNvSpPr>
          <p:nvPr>
            <p:ph type="title"/>
          </p:nvPr>
        </p:nvSpPr>
        <p:spPr/>
        <p:txBody>
          <a:bodyPr/>
          <a:lstStyle/>
          <a:p>
            <a:r>
              <a:rPr lang="tr-TR" sz="3200" dirty="0" smtClean="0"/>
              <a:t/>
            </a:r>
            <a:br>
              <a:rPr lang="tr-TR" sz="3200" dirty="0" smtClean="0"/>
            </a:br>
            <a:r>
              <a:rPr lang="tr-TR" sz="3600" b="1" dirty="0" smtClean="0">
                <a:effectLst>
                  <a:outerShdw blurRad="38100" dist="38100" dir="2700000" algn="tl">
                    <a:srgbClr val="000000">
                      <a:alpha val="43137"/>
                    </a:srgbClr>
                  </a:outerShdw>
                </a:effectLst>
              </a:rPr>
              <a:t>1. GENEL </a:t>
            </a:r>
            <a:r>
              <a:rPr lang="tr-TR" sz="3600" b="1" dirty="0">
                <a:effectLst>
                  <a:outerShdw blurRad="38100" dist="38100" dir="2700000" algn="tl">
                    <a:srgbClr val="000000">
                      <a:alpha val="43137"/>
                    </a:srgbClr>
                  </a:outerShdw>
                </a:effectLst>
              </a:rPr>
              <a:t>ESASLAR </a:t>
            </a:r>
            <a:r>
              <a:rPr lang="tr-TR" sz="3200" b="1" dirty="0"/>
              <a:t/>
            </a:r>
            <a:br>
              <a:rPr lang="tr-TR" sz="3200" b="1" dirty="0"/>
            </a:b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96212643"/>
      </p:ext>
    </p:extLst>
  </p:cSld>
  <p:clrMapOvr>
    <a:masterClrMapping/>
  </p:clrMapOvr>
  <p:transition spd="slow">
    <p:blinds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700808"/>
            <a:ext cx="8229600" cy="4425355"/>
          </a:xfrm>
        </p:spPr>
        <p:txBody>
          <a:bodyPr/>
          <a:lstStyle/>
          <a:p>
            <a:pPr marL="0" indent="0" algn="just">
              <a:buNone/>
            </a:pPr>
            <a:r>
              <a:rPr lang="tr-TR" sz="2800" dirty="0"/>
              <a:t>1.16. </a:t>
            </a:r>
            <a:r>
              <a:rPr lang="tr-TR" sz="2800" dirty="0" err="1">
                <a:solidFill>
                  <a:srgbClr val="FF0000"/>
                </a:solidFill>
              </a:rPr>
              <a:t>DYK’lara</a:t>
            </a:r>
            <a:r>
              <a:rPr lang="tr-TR" sz="2800" dirty="0">
                <a:solidFill>
                  <a:srgbClr val="FF0000"/>
                </a:solidFill>
              </a:rPr>
              <a:t> kursun süresinin 1/10’unu geçtikten sonra öğrenci/kursiyer kaydı yapılmaz. Ancak kursların başladığı haftadan sonra müracaat eden öğrenci/kursiyerlerin durumları ile nakil, yurt dışından gelme gibi değişik nedenlerle okula kaydı yapılan öğrencilerin talepleri kurs merkezi müdürlüğünce değerlendirilir. Kursa katılmasına karar verilen öğrenci/kursiyerlerin kayıtları kurs merkezi müdürlüğünce e-kurs modülü üzerinden yapılır. </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12</a:t>
            </a:fld>
            <a:endParaRPr lang="tr-TR" altLang="tr-TR"/>
          </a:p>
        </p:txBody>
      </p:sp>
      <p:sp>
        <p:nvSpPr>
          <p:cNvPr id="5" name="Unvan 1"/>
          <p:cNvSpPr>
            <a:spLocks noGrp="1"/>
          </p:cNvSpPr>
          <p:nvPr>
            <p:ph type="title"/>
          </p:nvPr>
        </p:nvSpPr>
        <p:spPr/>
        <p:txBody>
          <a:bodyPr/>
          <a:lstStyle/>
          <a:p>
            <a:r>
              <a:rPr lang="tr-TR" sz="3200" dirty="0" smtClean="0"/>
              <a:t/>
            </a:r>
            <a:br>
              <a:rPr lang="tr-TR" sz="3200" dirty="0" smtClean="0"/>
            </a:br>
            <a:r>
              <a:rPr lang="tr-TR" sz="3600" b="1" dirty="0" smtClean="0">
                <a:effectLst>
                  <a:outerShdw blurRad="38100" dist="38100" dir="2700000" algn="tl">
                    <a:srgbClr val="000000">
                      <a:alpha val="43137"/>
                    </a:srgbClr>
                  </a:outerShdw>
                </a:effectLst>
              </a:rPr>
              <a:t>1. GENEL </a:t>
            </a:r>
            <a:r>
              <a:rPr lang="tr-TR" sz="3600" b="1" dirty="0">
                <a:effectLst>
                  <a:outerShdw blurRad="38100" dist="38100" dir="2700000" algn="tl">
                    <a:srgbClr val="000000">
                      <a:alpha val="43137"/>
                    </a:srgbClr>
                  </a:outerShdw>
                </a:effectLst>
              </a:rPr>
              <a:t>ESASLAR </a:t>
            </a:r>
            <a:r>
              <a:rPr lang="tr-TR" sz="3200" b="1" dirty="0"/>
              <a:t/>
            </a:r>
            <a:br>
              <a:rPr lang="tr-TR" sz="3200" b="1" dirty="0"/>
            </a:b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05245310"/>
      </p:ext>
    </p:extLst>
  </p:cSld>
  <p:clrMapOvr>
    <a:masterClrMapping/>
  </p:clrMapOvr>
  <p:transition spd="slow">
    <p:blinds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F1D2EDE-5F77-4D80-AD4E-492F7F14596A}" type="slidenum">
              <a:rPr lang="tr-TR" altLang="tr-TR" smtClean="0"/>
              <a:pPr/>
              <a:t>13</a:t>
            </a:fld>
            <a:endParaRPr lang="tr-TR" altLang="tr-TR"/>
          </a:p>
        </p:txBody>
      </p:sp>
      <p:sp>
        <p:nvSpPr>
          <p:cNvPr id="9" name="Unvan 1"/>
          <p:cNvSpPr>
            <a:spLocks noGrp="1"/>
          </p:cNvSpPr>
          <p:nvPr>
            <p:ph type="title"/>
          </p:nvPr>
        </p:nvSpPr>
        <p:spPr/>
        <p:txBody>
          <a:bodyPr/>
          <a:lstStyle/>
          <a:p>
            <a:r>
              <a:rPr lang="tr-TR" sz="3200" dirty="0" smtClean="0"/>
              <a:t/>
            </a:r>
            <a:br>
              <a:rPr lang="tr-TR" sz="3200" dirty="0" smtClean="0"/>
            </a:br>
            <a:r>
              <a:rPr lang="tr-TR" sz="3600" b="1" dirty="0" smtClean="0">
                <a:effectLst>
                  <a:outerShdw blurRad="38100" dist="38100" dir="2700000" algn="tl">
                    <a:srgbClr val="000000">
                      <a:alpha val="43137"/>
                    </a:srgbClr>
                  </a:outerShdw>
                </a:effectLst>
              </a:rPr>
              <a:t>1. GENEL </a:t>
            </a:r>
            <a:r>
              <a:rPr lang="tr-TR" sz="3600" b="1" dirty="0">
                <a:effectLst>
                  <a:outerShdw blurRad="38100" dist="38100" dir="2700000" algn="tl">
                    <a:srgbClr val="000000">
                      <a:alpha val="43137"/>
                    </a:srgbClr>
                  </a:outerShdw>
                </a:effectLst>
              </a:rPr>
              <a:t>ESASLAR </a:t>
            </a:r>
            <a:r>
              <a:rPr lang="tr-TR" sz="3200" b="1" dirty="0"/>
              <a:t/>
            </a:r>
            <a:br>
              <a:rPr lang="tr-TR" sz="3200" b="1" dirty="0"/>
            </a:br>
            <a:endParaRPr lang="tr-TR" sz="3200" b="1" dirty="0">
              <a:latin typeface="Times New Roman" panose="02020603050405020304" pitchFamily="18" charset="0"/>
              <a:cs typeface="Times New Roman" panose="02020603050405020304" pitchFamily="18" charset="0"/>
            </a:endParaRPr>
          </a:p>
        </p:txBody>
      </p:sp>
      <p:sp>
        <p:nvSpPr>
          <p:cNvPr id="3" name="Dikdörtgen 2"/>
          <p:cNvSpPr/>
          <p:nvPr/>
        </p:nvSpPr>
        <p:spPr>
          <a:xfrm>
            <a:off x="539552" y="1166842"/>
            <a:ext cx="8280920" cy="5262979"/>
          </a:xfrm>
          <a:prstGeom prst="rect">
            <a:avLst/>
          </a:prstGeom>
        </p:spPr>
        <p:txBody>
          <a:bodyPr wrap="square">
            <a:spAutoFit/>
          </a:bodyPr>
          <a:lstStyle/>
          <a:p>
            <a:pPr algn="just"/>
            <a:r>
              <a:rPr lang="tr-TR" sz="2800" dirty="0">
                <a:latin typeface="+mn-lt"/>
              </a:rPr>
              <a:t>1.17. </a:t>
            </a:r>
            <a:r>
              <a:rPr lang="tr-TR" sz="2800" dirty="0">
                <a:solidFill>
                  <a:srgbClr val="FF0000"/>
                </a:solidFill>
                <a:latin typeface="+mn-lt"/>
              </a:rPr>
              <a:t>Bir kurs merkezinde görev alacak öğretmen, bu kurs merkezini tercih eden öğretmenler arasından veli ve öğrencilerin tercihleri de dikkate alınarak kurs merkezi müdürlüğünce belirlenir. Kurs merkezi müdürü, kendi okulundan öğretmen görevlendirebileceği gibi ilçedeki diğer okullardan bu kurs merkezini tercih eden öğretmenlerden de görevlendirme yapabilir. İhtiyaç olması hâlinde, e-kurs modülü üzerinde ilçe komisyonundan ders ücreti karşılığında öğretmen görevlendirilmesini talep edebilir. </a:t>
            </a:r>
            <a:r>
              <a:rPr lang="tr-TR" sz="2800" dirty="0" err="1">
                <a:solidFill>
                  <a:srgbClr val="FF0000"/>
                </a:solidFill>
                <a:latin typeface="+mn-lt"/>
              </a:rPr>
              <a:t>DYK’larda</a:t>
            </a:r>
            <a:r>
              <a:rPr lang="tr-TR" sz="2800" dirty="0">
                <a:solidFill>
                  <a:srgbClr val="FF0000"/>
                </a:solidFill>
                <a:latin typeface="+mn-lt"/>
              </a:rPr>
              <a:t> görev alacak tüm öğretmenler, sınıf oluşturma işlemleri sırasında e-kurs modülü üzerinden görevlendirilir. </a:t>
            </a:r>
          </a:p>
        </p:txBody>
      </p:sp>
    </p:spTree>
    <p:extLst>
      <p:ext uri="{BB962C8B-B14F-4D97-AF65-F5344CB8AC3E}">
        <p14:creationId xmlns="" xmlns:p14="http://schemas.microsoft.com/office/powerpoint/2010/main" val="3906358490"/>
      </p:ext>
    </p:extLst>
  </p:cSld>
  <p:clrMapOvr>
    <a:masterClrMapping/>
  </p:clrMapOvr>
  <p:transition spd="slow">
    <p:blinds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effectLst>
                  <a:outerShdw blurRad="38100" dist="38100" dir="2700000" algn="tl">
                    <a:srgbClr val="000000">
                      <a:alpha val="43137"/>
                    </a:srgbClr>
                  </a:outerShdw>
                </a:effectLst>
              </a:rPr>
              <a:t>1. GENEL ESASLAR</a:t>
            </a:r>
            <a:endParaRPr lang="tr-TR" dirty="0"/>
          </a:p>
        </p:txBody>
      </p:sp>
      <p:sp>
        <p:nvSpPr>
          <p:cNvPr id="4" name="İçerik Yer Tutucusu 3"/>
          <p:cNvSpPr>
            <a:spLocks noGrp="1"/>
          </p:cNvSpPr>
          <p:nvPr>
            <p:ph sz="half" idx="2"/>
          </p:nvPr>
        </p:nvSpPr>
        <p:spPr>
          <a:xfrm>
            <a:off x="395536" y="1196752"/>
            <a:ext cx="8291264" cy="5112568"/>
          </a:xfrm>
        </p:spPr>
        <p:txBody>
          <a:bodyPr/>
          <a:lstStyle/>
          <a:p>
            <a:pPr marL="0" indent="0" algn="just">
              <a:buNone/>
            </a:pPr>
            <a:r>
              <a:rPr lang="tr-TR" dirty="0"/>
              <a:t>1.18. Kursta görevlendirilecek kadrolu öğretmen sayısının yetersiz olması hâlinde il/ilçe millî eğitim müdürlüklerince gerekli tedbirler alınır. </a:t>
            </a:r>
            <a:endParaRPr lang="tr-TR" dirty="0" smtClean="0"/>
          </a:p>
          <a:p>
            <a:pPr marL="0" indent="0" algn="just">
              <a:buNone/>
            </a:pPr>
            <a:r>
              <a:rPr lang="tr-TR" dirty="0" smtClean="0"/>
              <a:t>1.19</a:t>
            </a:r>
            <a:r>
              <a:rPr lang="tr-TR" dirty="0"/>
              <a:t>. Ortaokulların </a:t>
            </a:r>
            <a:r>
              <a:rPr lang="tr-TR" dirty="0">
                <a:solidFill>
                  <a:srgbClr val="FF0000"/>
                </a:solidFill>
              </a:rPr>
              <a:t>5, 6 ve 7. sınıflarındaki öğrenciler ile ortaöğretim kurumlarının 9,10 ve 11. sınıflarındaki öğrenciler en fazla 3 farklı dersten haftalık toplam 12 saate kadar; </a:t>
            </a:r>
            <a:r>
              <a:rPr lang="tr-TR" dirty="0">
                <a:solidFill>
                  <a:srgbClr val="00B050"/>
                </a:solidFill>
              </a:rPr>
              <a:t>8. sınıftaki öğrenciler en fazla 6 farklı dersten haftalık 18 saate kadar; </a:t>
            </a:r>
            <a:r>
              <a:rPr lang="tr-TR" dirty="0">
                <a:solidFill>
                  <a:srgbClr val="0070C0"/>
                </a:solidFill>
              </a:rPr>
              <a:t>ortaöğretim kurumlarının 12. sınıfındaki öğrenciler ve mezun durumdaki kursiyerler ise en fazla 6 farklı dersten haftalık 24 saate kadar kurs alabilirler.</a:t>
            </a:r>
          </a:p>
        </p:txBody>
      </p:sp>
      <p:sp>
        <p:nvSpPr>
          <p:cNvPr id="5" name="Slayt Numarası Yer Tutucusu 4"/>
          <p:cNvSpPr>
            <a:spLocks noGrp="1"/>
          </p:cNvSpPr>
          <p:nvPr>
            <p:ph type="sldNum" sz="quarter" idx="12"/>
          </p:nvPr>
        </p:nvSpPr>
        <p:spPr/>
        <p:txBody>
          <a:bodyPr/>
          <a:lstStyle/>
          <a:p>
            <a:fld id="{FF1D2EDE-5F77-4D80-AD4E-492F7F14596A}" type="slidenum">
              <a:rPr lang="tr-TR" altLang="tr-TR" smtClean="0"/>
              <a:pPr/>
              <a:t>14</a:t>
            </a:fld>
            <a:endParaRPr lang="tr-TR" altLang="tr-TR"/>
          </a:p>
        </p:txBody>
      </p:sp>
    </p:spTree>
    <p:extLst>
      <p:ext uri="{BB962C8B-B14F-4D97-AF65-F5344CB8AC3E}">
        <p14:creationId xmlns="" xmlns:p14="http://schemas.microsoft.com/office/powerpoint/2010/main" val="3639104016"/>
      </p:ext>
    </p:extLst>
  </p:cSld>
  <p:clrMapOvr>
    <a:masterClrMapping/>
  </p:clrMapOvr>
  <p:transition spd="slow">
    <p:blinds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effectLst>
                  <a:outerShdw blurRad="38100" dist="38100" dir="2700000" algn="tl">
                    <a:srgbClr val="000000">
                      <a:alpha val="43137"/>
                    </a:srgbClr>
                  </a:outerShdw>
                </a:effectLst>
              </a:rPr>
              <a:t>2. İL/İLÇE KOMİSYONLARI</a:t>
            </a:r>
          </a:p>
        </p:txBody>
      </p:sp>
      <p:sp>
        <p:nvSpPr>
          <p:cNvPr id="4" name="İçerik Yer Tutucusu 3"/>
          <p:cNvSpPr>
            <a:spLocks noGrp="1"/>
          </p:cNvSpPr>
          <p:nvPr>
            <p:ph sz="half" idx="2"/>
          </p:nvPr>
        </p:nvSpPr>
        <p:spPr>
          <a:xfrm>
            <a:off x="395536" y="1196752"/>
            <a:ext cx="8352928" cy="5256584"/>
          </a:xfrm>
        </p:spPr>
        <p:txBody>
          <a:bodyPr/>
          <a:lstStyle/>
          <a:p>
            <a:pPr marL="0" indent="0">
              <a:buNone/>
            </a:pPr>
            <a:r>
              <a:rPr lang="tr-TR" sz="2600" dirty="0"/>
              <a:t>2.1. İl/ilçe komisyonları, </a:t>
            </a:r>
            <a:r>
              <a:rPr lang="tr-TR" sz="2600" dirty="0" err="1"/>
              <a:t>DYK’ların</a:t>
            </a:r>
            <a:r>
              <a:rPr lang="tr-TR" sz="2600" dirty="0"/>
              <a:t> planlanması ve yürütülmesiyle ilgili tüm iş ve işlemlerin yerine getirilmesini koordine etmek amacıyla, her yıl eylül ayının ilk haftasında il/ilçe millî eğitim müdürlüklerince oluşturulur. </a:t>
            </a:r>
            <a:endParaRPr lang="tr-TR" sz="2600" dirty="0" smtClean="0"/>
          </a:p>
          <a:p>
            <a:pPr marL="0" indent="0">
              <a:buNone/>
            </a:pPr>
            <a:r>
              <a:rPr lang="tr-TR" sz="2600" dirty="0" smtClean="0"/>
              <a:t>2.2</a:t>
            </a:r>
            <a:r>
              <a:rPr lang="tr-TR" sz="2600" dirty="0">
                <a:solidFill>
                  <a:srgbClr val="FF0000"/>
                </a:solidFill>
              </a:rPr>
              <a:t>. Komisyonlar</a:t>
            </a:r>
            <a:r>
              <a:rPr lang="tr-TR" sz="2600" dirty="0"/>
              <a:t>, illerde, sınavlardan sorumlu il millî eğitim müdür yardımcısı/şube müdürünün başkanlığında, iki ortaokul/imam hatip ortaokulu müdürü, iki ortaöğretim kurumu müdürü, bir halk eğitimi merkezi müdürü ve il e-kurs modülü kullanıcısı olmak üzere; </a:t>
            </a:r>
            <a:r>
              <a:rPr lang="tr-TR" sz="2600" dirty="0">
                <a:solidFill>
                  <a:srgbClr val="FF0000"/>
                </a:solidFill>
              </a:rPr>
              <a:t>ilçelerde, sınavlardan sorumlu şube müdürü başkanlığında, iki ortaokul/imam hatip ortaokulu müdürü, iki ortaöğretim kurumu müdürü, bir halk eğitimi merkezi müdürü ve ilçe e-kurs modülü kullanıcısı olmak üzere yedişer kişiden oluşur</a:t>
            </a:r>
          </a:p>
        </p:txBody>
      </p:sp>
      <p:sp>
        <p:nvSpPr>
          <p:cNvPr id="5" name="Slayt Numarası Yer Tutucusu 4"/>
          <p:cNvSpPr>
            <a:spLocks noGrp="1"/>
          </p:cNvSpPr>
          <p:nvPr>
            <p:ph type="sldNum" sz="quarter" idx="12"/>
          </p:nvPr>
        </p:nvSpPr>
        <p:spPr/>
        <p:txBody>
          <a:bodyPr/>
          <a:lstStyle/>
          <a:p>
            <a:fld id="{FF1D2EDE-5F77-4D80-AD4E-492F7F14596A}" type="slidenum">
              <a:rPr lang="tr-TR" altLang="tr-TR" smtClean="0"/>
              <a:pPr/>
              <a:t>15</a:t>
            </a:fld>
            <a:endParaRPr lang="tr-TR" altLang="tr-TR"/>
          </a:p>
        </p:txBody>
      </p:sp>
    </p:spTree>
    <p:extLst>
      <p:ext uri="{BB962C8B-B14F-4D97-AF65-F5344CB8AC3E}">
        <p14:creationId xmlns="" xmlns:p14="http://schemas.microsoft.com/office/powerpoint/2010/main" val="2023192892"/>
      </p:ext>
    </p:extLst>
  </p:cSld>
  <p:clrMapOvr>
    <a:masterClrMapping/>
  </p:clrMapOvr>
  <p:transition spd="slow">
    <p:blinds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effectLst>
                  <a:outerShdw blurRad="38100" dist="38100" dir="2700000" algn="tl">
                    <a:srgbClr val="000000">
                      <a:alpha val="43137"/>
                    </a:srgbClr>
                  </a:outerShdw>
                </a:effectLst>
              </a:rPr>
              <a:t>2. İL/İLÇE KOMİSYONLARI</a:t>
            </a:r>
            <a:endParaRPr lang="tr-TR" dirty="0"/>
          </a:p>
        </p:txBody>
      </p:sp>
      <p:sp>
        <p:nvSpPr>
          <p:cNvPr id="4" name="İçerik Yer Tutucusu 3"/>
          <p:cNvSpPr>
            <a:spLocks noGrp="1"/>
          </p:cNvSpPr>
          <p:nvPr>
            <p:ph sz="half" idx="2"/>
          </p:nvPr>
        </p:nvSpPr>
        <p:spPr>
          <a:xfrm>
            <a:off x="251520" y="1052736"/>
            <a:ext cx="8784976" cy="5472608"/>
          </a:xfrm>
        </p:spPr>
        <p:txBody>
          <a:bodyPr/>
          <a:lstStyle/>
          <a:p>
            <a:pPr marL="0" indent="0">
              <a:buNone/>
            </a:pPr>
            <a:r>
              <a:rPr lang="tr-TR" dirty="0"/>
              <a:t>2.3. Büyükşehir statüsünde olmayan illerde aynı usulle oluşturulan merkez ilçe komisyonu, hem merkez ilçenin hem de ilin iş ve işlemlerini yürütür. </a:t>
            </a:r>
            <a:endParaRPr lang="tr-TR" dirty="0" smtClean="0"/>
          </a:p>
          <a:p>
            <a:pPr marL="0" indent="0">
              <a:buNone/>
            </a:pPr>
            <a:r>
              <a:rPr lang="tr-TR" dirty="0" smtClean="0"/>
              <a:t>2.4</a:t>
            </a:r>
            <a:r>
              <a:rPr lang="tr-TR" dirty="0"/>
              <a:t>. </a:t>
            </a:r>
            <a:r>
              <a:rPr lang="tr-TR" dirty="0">
                <a:solidFill>
                  <a:srgbClr val="FF0000"/>
                </a:solidFill>
              </a:rPr>
              <a:t>Kurslarda görev almak isteyen ders ücreti karşılığında görevlendirilecek öğretmen başvurularını inceleyip onaylar, gerekli değerlendirmeleri yaparak e-kurs modülü üzerinden öğretmen talep eden kurs merkezlerine görevlendirir. </a:t>
            </a:r>
            <a:endParaRPr lang="tr-TR" dirty="0" smtClean="0">
              <a:solidFill>
                <a:srgbClr val="FF0000"/>
              </a:solidFill>
            </a:endParaRPr>
          </a:p>
          <a:p>
            <a:pPr marL="0" indent="0">
              <a:buNone/>
            </a:pPr>
            <a:r>
              <a:rPr lang="tr-TR" dirty="0" smtClean="0"/>
              <a:t>2.5</a:t>
            </a:r>
            <a:r>
              <a:rPr lang="tr-TR" dirty="0"/>
              <a:t>. Kurs merkezi müdürlükleri ile il/ilçe sorumlularının e-kurs modülüne verileri zamanında işlemesini, modüldeki bilgilerin güncel tutulmasını sağlar. Kurslarla ilgili işleyişin sağlıklı yürümesi için gereken tedbirleri alır. </a:t>
            </a:r>
            <a:endParaRPr lang="tr-TR" dirty="0" smtClean="0"/>
          </a:p>
          <a:p>
            <a:pPr marL="0" indent="0">
              <a:buNone/>
            </a:pPr>
            <a:r>
              <a:rPr lang="tr-TR" dirty="0" smtClean="0"/>
              <a:t>2.6</a:t>
            </a:r>
            <a:r>
              <a:rPr lang="tr-TR" dirty="0"/>
              <a:t>. Yönerge kapsamındaki diğer iş ve işlemleri yürütür.</a:t>
            </a:r>
          </a:p>
        </p:txBody>
      </p:sp>
      <p:sp>
        <p:nvSpPr>
          <p:cNvPr id="5" name="Slayt Numarası Yer Tutucusu 4"/>
          <p:cNvSpPr>
            <a:spLocks noGrp="1"/>
          </p:cNvSpPr>
          <p:nvPr>
            <p:ph type="sldNum" sz="quarter" idx="12"/>
          </p:nvPr>
        </p:nvSpPr>
        <p:spPr/>
        <p:txBody>
          <a:bodyPr/>
          <a:lstStyle/>
          <a:p>
            <a:fld id="{FF1D2EDE-5F77-4D80-AD4E-492F7F14596A}" type="slidenum">
              <a:rPr lang="tr-TR" altLang="tr-TR" smtClean="0"/>
              <a:pPr/>
              <a:t>16</a:t>
            </a:fld>
            <a:endParaRPr lang="tr-TR" altLang="tr-TR"/>
          </a:p>
        </p:txBody>
      </p:sp>
    </p:spTree>
    <p:extLst>
      <p:ext uri="{BB962C8B-B14F-4D97-AF65-F5344CB8AC3E}">
        <p14:creationId xmlns="" xmlns:p14="http://schemas.microsoft.com/office/powerpoint/2010/main" val="3143190335"/>
      </p:ext>
    </p:extLst>
  </p:cSld>
  <p:clrMapOvr>
    <a:masterClrMapping/>
  </p:clrMapOvr>
  <p:transition spd="slow">
    <p:blinds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effectLst>
                  <a:outerShdw blurRad="38100" dist="38100" dir="2700000" algn="tl">
                    <a:srgbClr val="000000">
                      <a:alpha val="43137"/>
                    </a:srgbClr>
                  </a:outerShdw>
                </a:effectLst>
              </a:rPr>
              <a:t>3. KURS MERKEZLERİ </a:t>
            </a:r>
          </a:p>
        </p:txBody>
      </p:sp>
      <p:sp>
        <p:nvSpPr>
          <p:cNvPr id="3" name="İçerik Yer Tutucusu 2"/>
          <p:cNvSpPr>
            <a:spLocks noGrp="1"/>
          </p:cNvSpPr>
          <p:nvPr>
            <p:ph sz="half" idx="1"/>
          </p:nvPr>
        </p:nvSpPr>
        <p:spPr>
          <a:xfrm>
            <a:off x="457200" y="1196752"/>
            <a:ext cx="8507288" cy="4929411"/>
          </a:xfrm>
        </p:spPr>
        <p:txBody>
          <a:bodyPr/>
          <a:lstStyle/>
          <a:p>
            <a:pPr marL="0" indent="0">
              <a:buNone/>
            </a:pPr>
            <a:r>
              <a:rPr lang="tr-TR" dirty="0"/>
              <a:t>3.1. </a:t>
            </a:r>
            <a:r>
              <a:rPr lang="tr-TR" dirty="0">
                <a:solidFill>
                  <a:srgbClr val="FF0000"/>
                </a:solidFill>
              </a:rPr>
              <a:t>Kurs merkezi olmak isteyen örgün eğitim kurumları ile halk eğitim merkezleri, kurs merkezi müracaatını e-kurs modülü üzerinden belirlenen iş takvimi doğrultusunda yapar. e-Kurs modülünden hangi sınıf düzeyinde hangi derslerden kurs açacaklarını başvuru ekranından sisteme işler. Kurs merkezi olmak isteyen okul/kurum, imkânları ölçüsünde, her sınıf düzeyinde en az 6 farklı dersten kurs açma isteğinde bulunarak öğrencilerin tercihine sunar. Kurslar, il/ilçe komisyonunca onaylanan derslerden yeterli sayıda öğrenci/kursiyer talebi olması hâlinde </a:t>
            </a:r>
            <a:r>
              <a:rPr lang="tr-TR" dirty="0" smtClean="0">
                <a:solidFill>
                  <a:srgbClr val="FF0000"/>
                </a:solidFill>
              </a:rPr>
              <a:t>açılır</a:t>
            </a:r>
            <a:endParaRPr lang="tr-TR" dirty="0">
              <a:solidFill>
                <a:srgbClr val="FF0000"/>
              </a:solidFill>
            </a:endParaRPr>
          </a:p>
        </p:txBody>
      </p:sp>
      <p:sp>
        <p:nvSpPr>
          <p:cNvPr id="5" name="Slayt Numarası Yer Tutucusu 4"/>
          <p:cNvSpPr>
            <a:spLocks noGrp="1"/>
          </p:cNvSpPr>
          <p:nvPr>
            <p:ph type="sldNum" sz="quarter" idx="12"/>
          </p:nvPr>
        </p:nvSpPr>
        <p:spPr/>
        <p:txBody>
          <a:bodyPr/>
          <a:lstStyle/>
          <a:p>
            <a:fld id="{FF1D2EDE-5F77-4D80-AD4E-492F7F14596A}" type="slidenum">
              <a:rPr lang="tr-TR" altLang="tr-TR" smtClean="0"/>
              <a:pPr/>
              <a:t>17</a:t>
            </a:fld>
            <a:endParaRPr lang="tr-TR" altLang="tr-TR"/>
          </a:p>
        </p:txBody>
      </p:sp>
    </p:spTree>
    <p:extLst>
      <p:ext uri="{BB962C8B-B14F-4D97-AF65-F5344CB8AC3E}">
        <p14:creationId xmlns="" xmlns:p14="http://schemas.microsoft.com/office/powerpoint/2010/main" val="3543182110"/>
      </p:ext>
    </p:extLst>
  </p:cSld>
  <p:clrMapOvr>
    <a:masterClrMapping/>
  </p:clrMapOvr>
  <p:transition spd="slow">
    <p:blinds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effectLst>
                  <a:outerShdw blurRad="38100" dist="38100" dir="2700000" algn="tl">
                    <a:srgbClr val="000000">
                      <a:alpha val="43137"/>
                    </a:srgbClr>
                  </a:outerShdw>
                </a:effectLst>
              </a:rPr>
              <a:t>3. KURS MERKEZLERİ </a:t>
            </a:r>
            <a:endParaRPr lang="tr-TR" dirty="0"/>
          </a:p>
        </p:txBody>
      </p:sp>
      <p:sp>
        <p:nvSpPr>
          <p:cNvPr id="4" name="İçerik Yer Tutucusu 3"/>
          <p:cNvSpPr>
            <a:spLocks noGrp="1"/>
          </p:cNvSpPr>
          <p:nvPr>
            <p:ph sz="half" idx="2"/>
          </p:nvPr>
        </p:nvSpPr>
        <p:spPr>
          <a:xfrm>
            <a:off x="395536" y="1124744"/>
            <a:ext cx="8496944" cy="5328592"/>
          </a:xfrm>
        </p:spPr>
        <p:txBody>
          <a:bodyPr/>
          <a:lstStyle/>
          <a:p>
            <a:pPr marL="0" indent="0" algn="just">
              <a:buNone/>
            </a:pPr>
            <a:r>
              <a:rPr lang="tr-TR" dirty="0"/>
              <a:t>3.2. </a:t>
            </a:r>
            <a:r>
              <a:rPr lang="tr-TR" dirty="0">
                <a:solidFill>
                  <a:srgbClr val="FF0000"/>
                </a:solidFill>
              </a:rPr>
              <a:t>e-Kurs modülü üzerinden kurslara başvuru yapacak resmî örgün eğitim kurumu öğrencilerine devam ettikleri okul müdürlüklerince </a:t>
            </a:r>
            <a:r>
              <a:rPr lang="tr-TR" dirty="0" err="1">
                <a:solidFill>
                  <a:srgbClr val="FF0000"/>
                </a:solidFill>
              </a:rPr>
              <a:t>eba</a:t>
            </a:r>
            <a:r>
              <a:rPr lang="tr-TR" dirty="0">
                <a:solidFill>
                  <a:srgbClr val="FF0000"/>
                </a:solidFill>
              </a:rPr>
              <a:t> şifresi verilir. </a:t>
            </a:r>
            <a:r>
              <a:rPr lang="tr-TR" dirty="0">
                <a:solidFill>
                  <a:srgbClr val="00B050"/>
                </a:solidFill>
              </a:rPr>
              <a:t>Açık öğretim okulları ve özel öğretim kurumlarına devam etmekte olan öğrenciler ile kursiyerlere kurs merkezlerince e-kurs kullanım şifresi verilir. </a:t>
            </a:r>
            <a:endParaRPr lang="tr-TR" dirty="0" smtClean="0">
              <a:solidFill>
                <a:srgbClr val="00B050"/>
              </a:solidFill>
            </a:endParaRPr>
          </a:p>
          <a:p>
            <a:pPr marL="0" indent="0" algn="just">
              <a:buNone/>
            </a:pPr>
            <a:r>
              <a:rPr lang="tr-TR" dirty="0" smtClean="0"/>
              <a:t>3.3</a:t>
            </a:r>
            <a:r>
              <a:rPr lang="tr-TR" dirty="0"/>
              <a:t>. Kurs öğretmenleri tarafından hazırlanan ders planlarını inceleyip onaylar. </a:t>
            </a:r>
            <a:endParaRPr lang="tr-TR" dirty="0" smtClean="0"/>
          </a:p>
          <a:p>
            <a:pPr marL="0" indent="0" algn="just">
              <a:buNone/>
            </a:pPr>
            <a:r>
              <a:rPr lang="tr-TR" dirty="0" smtClean="0"/>
              <a:t>3.4</a:t>
            </a:r>
            <a:r>
              <a:rPr lang="tr-TR" dirty="0"/>
              <a:t>. e-Kurs modülü üzerinden öğrencilerin bir önceki yıla ait AYBP, kursiyerlerin diploma notu gibi ölçülebilir kriterleri de dikkate alarak sınıf oluşturma iş ve işlemlerini yapar. </a:t>
            </a:r>
          </a:p>
        </p:txBody>
      </p:sp>
      <p:sp>
        <p:nvSpPr>
          <p:cNvPr id="5" name="Slayt Numarası Yer Tutucusu 4"/>
          <p:cNvSpPr>
            <a:spLocks noGrp="1"/>
          </p:cNvSpPr>
          <p:nvPr>
            <p:ph type="sldNum" sz="quarter" idx="12"/>
          </p:nvPr>
        </p:nvSpPr>
        <p:spPr/>
        <p:txBody>
          <a:bodyPr/>
          <a:lstStyle/>
          <a:p>
            <a:fld id="{FF1D2EDE-5F77-4D80-AD4E-492F7F14596A}" type="slidenum">
              <a:rPr lang="tr-TR" altLang="tr-TR" smtClean="0"/>
              <a:pPr/>
              <a:t>18</a:t>
            </a:fld>
            <a:endParaRPr lang="tr-TR" altLang="tr-TR"/>
          </a:p>
        </p:txBody>
      </p:sp>
    </p:spTree>
    <p:extLst>
      <p:ext uri="{BB962C8B-B14F-4D97-AF65-F5344CB8AC3E}">
        <p14:creationId xmlns="" xmlns:p14="http://schemas.microsoft.com/office/powerpoint/2010/main" val="2194034070"/>
      </p:ext>
    </p:extLst>
  </p:cSld>
  <p:clrMapOvr>
    <a:masterClrMapping/>
  </p:clrMapOvr>
  <p:transition spd="slow">
    <p:blinds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effectLst>
                  <a:outerShdw blurRad="38100" dist="38100" dir="2700000" algn="tl">
                    <a:srgbClr val="000000">
                      <a:alpha val="43137"/>
                    </a:srgbClr>
                  </a:outerShdw>
                </a:effectLst>
              </a:rPr>
              <a:t>3. KURS MERKEZLERİ </a:t>
            </a:r>
            <a:endParaRPr lang="tr-TR" dirty="0"/>
          </a:p>
        </p:txBody>
      </p:sp>
      <p:sp>
        <p:nvSpPr>
          <p:cNvPr id="4" name="İçerik Yer Tutucusu 3"/>
          <p:cNvSpPr>
            <a:spLocks noGrp="1"/>
          </p:cNvSpPr>
          <p:nvPr>
            <p:ph sz="half" idx="2"/>
          </p:nvPr>
        </p:nvSpPr>
        <p:spPr>
          <a:xfrm>
            <a:off x="323528" y="980728"/>
            <a:ext cx="8640960" cy="5688632"/>
          </a:xfrm>
        </p:spPr>
        <p:txBody>
          <a:bodyPr/>
          <a:lstStyle/>
          <a:p>
            <a:pPr marL="0" indent="0">
              <a:buNone/>
            </a:pPr>
            <a:r>
              <a:rPr lang="tr-TR" dirty="0"/>
              <a:t>3.5. Kursa başvuru yapan kadrolu öğretmenlerin e-kurs modülü üzerinden sınıf/şubelere atamasını yapar, ihtiyaç olması hâlinde e-kurs modülü üzerinden il/ilçe komisyonundan ders ücreti karşılığında görevlendirilmek üzere öğretmen talebinde bulunur. </a:t>
            </a:r>
            <a:endParaRPr lang="tr-TR" dirty="0" smtClean="0"/>
          </a:p>
          <a:p>
            <a:pPr marL="0" indent="0">
              <a:buNone/>
            </a:pPr>
            <a:r>
              <a:rPr lang="tr-TR" dirty="0" smtClean="0"/>
              <a:t>3.6</a:t>
            </a:r>
            <a:r>
              <a:rPr lang="tr-TR" dirty="0"/>
              <a:t>. Kurslara ait haftalık ders programını yapar ve ilgililere duyurur. </a:t>
            </a:r>
            <a:endParaRPr lang="tr-TR" dirty="0" smtClean="0"/>
          </a:p>
          <a:p>
            <a:pPr marL="0" indent="0">
              <a:buNone/>
            </a:pPr>
            <a:r>
              <a:rPr lang="tr-TR" dirty="0" smtClean="0"/>
              <a:t>3.7</a:t>
            </a:r>
            <a:r>
              <a:rPr lang="tr-TR" dirty="0"/>
              <a:t>. Kurs plan ve programlarının uygulanmasını sağlamak amacıyla gerekli tedbirleri alır. </a:t>
            </a:r>
            <a:endParaRPr lang="tr-TR" dirty="0" smtClean="0"/>
          </a:p>
          <a:p>
            <a:pPr marL="0" indent="0">
              <a:buNone/>
            </a:pPr>
            <a:r>
              <a:rPr lang="tr-TR" dirty="0" smtClean="0"/>
              <a:t>3.8</a:t>
            </a:r>
            <a:r>
              <a:rPr lang="tr-TR" dirty="0"/>
              <a:t>. Kurs çalışmalarında yönetici, öğretmen ve personel görevlendirmeleri ile yapılacak ücret ödemelerine ilişkin iş ve işlemleri yürütür. Kursun işleyişi ile ilgili idari, mali ve diğer hususlarla ilgili her türlü iş ve işlemleri yapar</a:t>
            </a:r>
          </a:p>
        </p:txBody>
      </p:sp>
      <p:sp>
        <p:nvSpPr>
          <p:cNvPr id="5" name="Slayt Numarası Yer Tutucusu 4"/>
          <p:cNvSpPr>
            <a:spLocks noGrp="1"/>
          </p:cNvSpPr>
          <p:nvPr>
            <p:ph type="sldNum" sz="quarter" idx="12"/>
          </p:nvPr>
        </p:nvSpPr>
        <p:spPr/>
        <p:txBody>
          <a:bodyPr/>
          <a:lstStyle/>
          <a:p>
            <a:fld id="{FF1D2EDE-5F77-4D80-AD4E-492F7F14596A}" type="slidenum">
              <a:rPr lang="tr-TR" altLang="tr-TR" smtClean="0"/>
              <a:pPr/>
              <a:t>19</a:t>
            </a:fld>
            <a:endParaRPr lang="tr-TR" altLang="tr-TR"/>
          </a:p>
        </p:txBody>
      </p:sp>
    </p:spTree>
    <p:extLst>
      <p:ext uri="{BB962C8B-B14F-4D97-AF65-F5344CB8AC3E}">
        <p14:creationId xmlns="" xmlns:p14="http://schemas.microsoft.com/office/powerpoint/2010/main" val="826576935"/>
      </p:ext>
    </p:extLst>
  </p:cSld>
  <p:clrMapOvr>
    <a:masterClrMapping/>
  </p:clrMapOvr>
  <p:transition spd="slow">
    <p:blinds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effectLst>
                  <a:outerShdw blurRad="38100" dist="38100" dir="2700000" algn="tl">
                    <a:srgbClr val="000000">
                      <a:alpha val="43137"/>
                    </a:srgbClr>
                  </a:outerShdw>
                </a:effectLst>
              </a:rPr>
              <a:t>DUYURU</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179512" y="1052736"/>
            <a:ext cx="8784976" cy="5616624"/>
          </a:xfrm>
        </p:spPr>
        <p:txBody>
          <a:bodyPr/>
          <a:lstStyle/>
          <a:p>
            <a:pPr marL="0" indent="0" algn="just">
              <a:buNone/>
            </a:pPr>
            <a:r>
              <a:rPr lang="tr-TR" dirty="0" smtClean="0">
                <a:solidFill>
                  <a:srgbClr val="00B050"/>
                </a:solidFill>
              </a:rPr>
              <a:t>Destekleme ve Yetiştirme Kursları kapsamında Halk Eğitimi Merkezlerinde  öğrenim gören mezun öğrencilerimiz için deneme sınavı yapılacaktır.</a:t>
            </a:r>
          </a:p>
          <a:p>
            <a:pPr marL="0" indent="0" algn="just">
              <a:buNone/>
            </a:pPr>
            <a:r>
              <a:rPr lang="tr-TR" dirty="0" smtClean="0">
                <a:solidFill>
                  <a:srgbClr val="00B050"/>
                </a:solidFill>
              </a:rPr>
              <a:t> </a:t>
            </a:r>
          </a:p>
          <a:p>
            <a:pPr marL="0" indent="0" algn="just">
              <a:buNone/>
            </a:pPr>
            <a:r>
              <a:rPr lang="tr-TR" dirty="0" smtClean="0">
                <a:solidFill>
                  <a:srgbClr val="00B050"/>
                </a:solidFill>
              </a:rPr>
              <a:t>Bu öğrencilerimize ait soru kitapçıkları ve optik formlar, </a:t>
            </a:r>
            <a:r>
              <a:rPr lang="tr-TR" b="1" u="sng" dirty="0" smtClean="0">
                <a:solidFill>
                  <a:srgbClr val="00B050"/>
                </a:solidFill>
              </a:rPr>
              <a:t>İlçe Milli Eğitim Müdürlükleri tarafından</a:t>
            </a:r>
            <a:r>
              <a:rPr lang="tr-TR" u="sng" dirty="0" smtClean="0">
                <a:solidFill>
                  <a:srgbClr val="00B050"/>
                </a:solidFill>
              </a:rPr>
              <a:t> </a:t>
            </a:r>
            <a:r>
              <a:rPr lang="tr-TR" b="1" u="sng" dirty="0" smtClean="0">
                <a:solidFill>
                  <a:srgbClr val="00B050"/>
                </a:solidFill>
              </a:rPr>
              <a:t>23/12/2015 Çarşamba günü </a:t>
            </a:r>
            <a:r>
              <a:rPr lang="tr-TR" dirty="0" smtClean="0">
                <a:solidFill>
                  <a:srgbClr val="00B050"/>
                </a:solidFill>
              </a:rPr>
              <a:t>PTS Evraklarının Dağıtım Merkezinden (Kutu Avcı Matbaacılık) teslim alınarak ilgili Halk Eğitimi Merkezlerine aynı usul ve esaslarla </a:t>
            </a:r>
            <a:r>
              <a:rPr lang="tr-TR" b="1" u="sng" dirty="0" smtClean="0">
                <a:solidFill>
                  <a:srgbClr val="00B050"/>
                </a:solidFill>
              </a:rPr>
              <a:t>sınav </a:t>
            </a:r>
            <a:r>
              <a:rPr lang="tr-TR" b="1" u="sng" dirty="0" smtClean="0">
                <a:solidFill>
                  <a:srgbClr val="00B050"/>
                </a:solidFill>
              </a:rPr>
              <a:t>yapılacağı gün </a:t>
            </a:r>
            <a:r>
              <a:rPr lang="tr-TR" dirty="0" smtClean="0">
                <a:solidFill>
                  <a:srgbClr val="00B050"/>
                </a:solidFill>
              </a:rPr>
              <a:t>teslim edilecektir.</a:t>
            </a:r>
            <a:endParaRPr lang="tr-TR" dirty="0">
              <a:solidFill>
                <a:srgbClr val="00B050"/>
              </a:solidFill>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a:t>
            </a:fld>
            <a:endParaRPr lang="tr-TR" altLang="tr-TR"/>
          </a:p>
        </p:txBody>
      </p:sp>
    </p:spTree>
    <p:extLst>
      <p:ext uri="{BB962C8B-B14F-4D97-AF65-F5344CB8AC3E}">
        <p14:creationId xmlns="" xmlns:p14="http://schemas.microsoft.com/office/powerpoint/2010/main" val="534402488"/>
      </p:ext>
    </p:extLst>
  </p:cSld>
  <p:clrMapOvr>
    <a:masterClrMapping/>
  </p:clrMapOvr>
  <p:transition spd="slow">
    <p:blinds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effectLst>
                  <a:outerShdw blurRad="38100" dist="38100" dir="2700000" algn="tl">
                    <a:srgbClr val="000000">
                      <a:alpha val="43137"/>
                    </a:srgbClr>
                  </a:outerShdw>
                </a:effectLst>
              </a:rPr>
              <a:t>3. KURS MERKEZLERİ </a:t>
            </a:r>
            <a:endParaRPr lang="tr-TR" dirty="0"/>
          </a:p>
        </p:txBody>
      </p:sp>
      <p:sp>
        <p:nvSpPr>
          <p:cNvPr id="4" name="İçerik Yer Tutucusu 3"/>
          <p:cNvSpPr>
            <a:spLocks noGrp="1"/>
          </p:cNvSpPr>
          <p:nvPr>
            <p:ph sz="half" idx="2"/>
          </p:nvPr>
        </p:nvSpPr>
        <p:spPr>
          <a:xfrm>
            <a:off x="467544" y="1196752"/>
            <a:ext cx="8219256" cy="5256584"/>
          </a:xfrm>
        </p:spPr>
        <p:txBody>
          <a:bodyPr/>
          <a:lstStyle/>
          <a:p>
            <a:pPr marL="0" indent="0" algn="just">
              <a:buNone/>
            </a:pPr>
            <a:r>
              <a:rPr lang="tr-TR" dirty="0"/>
              <a:t>3.9. Kurslarda görev alan öğretmen ve personel ile kurslara katılan öğrencilere ilişkin devam, devamsızlık takibini yapar (Sağlık raporuna dayalı hastalıklar, tabii afetler, anne, baba ve kardeşlerden birinin ölümü gibi özürler sebebiyle oluşan devamsızlıklar, devamsızlık süresinden sayılmaz). </a:t>
            </a:r>
            <a:endParaRPr lang="tr-TR" dirty="0" smtClean="0"/>
          </a:p>
          <a:p>
            <a:pPr marL="0" indent="0" algn="just">
              <a:buNone/>
            </a:pPr>
            <a:r>
              <a:rPr lang="tr-TR" dirty="0" smtClean="0"/>
              <a:t>3.10</a:t>
            </a:r>
            <a:r>
              <a:rPr lang="tr-TR" dirty="0"/>
              <a:t>. Kurs merkezince tutulması gereken defter ve dosyaları tutar. </a:t>
            </a:r>
            <a:endParaRPr lang="tr-TR" dirty="0" smtClean="0"/>
          </a:p>
          <a:p>
            <a:pPr marL="0" indent="0" algn="just">
              <a:buNone/>
            </a:pPr>
            <a:r>
              <a:rPr lang="tr-TR" dirty="0" smtClean="0"/>
              <a:t>3.11</a:t>
            </a:r>
            <a:r>
              <a:rPr lang="tr-TR" dirty="0"/>
              <a:t>. </a:t>
            </a:r>
            <a:r>
              <a:rPr lang="tr-TR" dirty="0" err="1"/>
              <a:t>DYK’nın</a:t>
            </a:r>
            <a:r>
              <a:rPr lang="tr-TR" dirty="0"/>
              <a:t> işleyişini, düzen ve disiplinini sağlayıcı tedbirleri alır. </a:t>
            </a:r>
            <a:endParaRPr lang="tr-TR" dirty="0" smtClean="0"/>
          </a:p>
          <a:p>
            <a:pPr marL="0" indent="0" algn="just">
              <a:buNone/>
            </a:pPr>
            <a:r>
              <a:rPr lang="tr-TR" dirty="0" smtClean="0"/>
              <a:t>3.12</a:t>
            </a:r>
            <a:r>
              <a:rPr lang="tr-TR" dirty="0"/>
              <a:t>. Yönerge hükümlerine göre verilen diğer görevleri yapar.</a:t>
            </a:r>
          </a:p>
        </p:txBody>
      </p:sp>
      <p:sp>
        <p:nvSpPr>
          <p:cNvPr id="5" name="Slayt Numarası Yer Tutucusu 4"/>
          <p:cNvSpPr>
            <a:spLocks noGrp="1"/>
          </p:cNvSpPr>
          <p:nvPr>
            <p:ph type="sldNum" sz="quarter" idx="12"/>
          </p:nvPr>
        </p:nvSpPr>
        <p:spPr/>
        <p:txBody>
          <a:bodyPr/>
          <a:lstStyle/>
          <a:p>
            <a:fld id="{FF1D2EDE-5F77-4D80-AD4E-492F7F14596A}" type="slidenum">
              <a:rPr lang="tr-TR" altLang="tr-TR" smtClean="0"/>
              <a:pPr/>
              <a:t>20</a:t>
            </a:fld>
            <a:endParaRPr lang="tr-TR" altLang="tr-TR"/>
          </a:p>
        </p:txBody>
      </p:sp>
    </p:spTree>
    <p:extLst>
      <p:ext uri="{BB962C8B-B14F-4D97-AF65-F5344CB8AC3E}">
        <p14:creationId xmlns="" xmlns:p14="http://schemas.microsoft.com/office/powerpoint/2010/main" val="395182642"/>
      </p:ext>
    </p:extLst>
  </p:cSld>
  <p:clrMapOvr>
    <a:masterClrMapping/>
  </p:clrMapOvr>
  <p:transition spd="slow">
    <p:blinds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000" b="1" dirty="0" smtClean="0">
                <a:effectLst>
                  <a:outerShdw blurRad="38100" dist="38100" dir="2700000" algn="tl">
                    <a:srgbClr val="000000">
                      <a:alpha val="43137"/>
                    </a:srgbClr>
                  </a:outerShdw>
                </a:effectLst>
              </a:rPr>
              <a:t>    4</a:t>
            </a:r>
            <a:r>
              <a:rPr lang="tr-TR" sz="4000" b="1" dirty="0">
                <a:effectLst>
                  <a:outerShdw blurRad="38100" dist="38100" dir="2700000" algn="tl">
                    <a:srgbClr val="000000">
                      <a:alpha val="43137"/>
                    </a:srgbClr>
                  </a:outerShdw>
                </a:effectLst>
              </a:rPr>
              <a:t>. ÖĞRETMEN BAŞVURULARI </a:t>
            </a:r>
          </a:p>
        </p:txBody>
      </p:sp>
      <p:sp>
        <p:nvSpPr>
          <p:cNvPr id="4" name="İçerik Yer Tutucusu 3"/>
          <p:cNvSpPr>
            <a:spLocks noGrp="1"/>
          </p:cNvSpPr>
          <p:nvPr>
            <p:ph sz="half" idx="2"/>
          </p:nvPr>
        </p:nvSpPr>
        <p:spPr>
          <a:xfrm>
            <a:off x="323528" y="1052736"/>
            <a:ext cx="8712968" cy="5544616"/>
          </a:xfrm>
        </p:spPr>
        <p:txBody>
          <a:bodyPr/>
          <a:lstStyle/>
          <a:p>
            <a:pPr marL="0" indent="0">
              <a:buNone/>
            </a:pPr>
            <a:r>
              <a:rPr lang="tr-TR" sz="2600" dirty="0"/>
              <a:t>4.1</a:t>
            </a:r>
            <a:r>
              <a:rPr lang="tr-TR" sz="2600" dirty="0">
                <a:solidFill>
                  <a:srgbClr val="FF0000"/>
                </a:solidFill>
              </a:rPr>
              <a:t>. Kurslarda görev almak isteyen kadrolu öğretmenler, </a:t>
            </a:r>
            <a:r>
              <a:rPr lang="tr-TR" sz="2600" dirty="0" err="1">
                <a:solidFill>
                  <a:srgbClr val="FF0000"/>
                </a:solidFill>
              </a:rPr>
              <a:t>Mebbis</a:t>
            </a:r>
            <a:r>
              <a:rPr lang="tr-TR" sz="2600" dirty="0">
                <a:solidFill>
                  <a:srgbClr val="FF0000"/>
                </a:solidFill>
              </a:rPr>
              <a:t> şifreleri ile e-kurs modülünden görev almak istedikleri kurs merkezi tercihlerini yaparak başvuruda bulunurlar. </a:t>
            </a:r>
            <a:endParaRPr lang="tr-TR" sz="2600" dirty="0" smtClean="0">
              <a:solidFill>
                <a:srgbClr val="FF0000"/>
              </a:solidFill>
            </a:endParaRPr>
          </a:p>
          <a:p>
            <a:pPr marL="0" indent="0">
              <a:buNone/>
            </a:pPr>
            <a:r>
              <a:rPr lang="tr-TR" sz="2600" dirty="0" smtClean="0"/>
              <a:t>4.2</a:t>
            </a:r>
            <a:r>
              <a:rPr lang="tr-TR" sz="2600" dirty="0"/>
              <a:t>. </a:t>
            </a:r>
            <a:r>
              <a:rPr lang="tr-TR" sz="2600" dirty="0">
                <a:solidFill>
                  <a:srgbClr val="00B050"/>
                </a:solidFill>
              </a:rPr>
              <a:t>Kadrolu öğretmenler, kurs merkezi tarafından belirlenen derslerden atama branşları ile okutabilecekleri diğer derslerden kurs başvurusunda bulunabilirler</a:t>
            </a:r>
            <a:r>
              <a:rPr lang="tr-TR" sz="2600" dirty="0" smtClean="0">
                <a:solidFill>
                  <a:srgbClr val="00B050"/>
                </a:solidFill>
              </a:rPr>
              <a:t>.</a:t>
            </a:r>
          </a:p>
          <a:p>
            <a:pPr marL="0" indent="0">
              <a:buNone/>
            </a:pPr>
            <a:r>
              <a:rPr lang="tr-TR" sz="2600" dirty="0" smtClean="0"/>
              <a:t>4.3</a:t>
            </a:r>
            <a:r>
              <a:rPr lang="tr-TR" sz="2600" dirty="0"/>
              <a:t>.</a:t>
            </a:r>
            <a:r>
              <a:rPr lang="tr-TR" sz="2600" dirty="0">
                <a:solidFill>
                  <a:srgbClr val="FF0000"/>
                </a:solidFill>
              </a:rPr>
              <a:t> Öğretmenler, ilçe içinde görev almak istedikleri üç kurs merkezine kadar tercihte bulunabilir. Tercihleri dışında da görev almak isteyen öğretmenler “Tercihlerim dışında bir kurs merkezinde görevlendirilmek istiyorum” butonunu işaretleyerek ilçedeki öğretmen ihtiyacı bulunan herhangi bir kurs merkezinde görev alma talebinde bulunabilirler</a:t>
            </a:r>
            <a:r>
              <a:rPr lang="tr-TR" sz="2600" dirty="0"/>
              <a:t>. </a:t>
            </a:r>
          </a:p>
        </p:txBody>
      </p:sp>
      <p:sp>
        <p:nvSpPr>
          <p:cNvPr id="5" name="Slayt Numarası Yer Tutucusu 4"/>
          <p:cNvSpPr>
            <a:spLocks noGrp="1"/>
          </p:cNvSpPr>
          <p:nvPr>
            <p:ph type="sldNum" sz="quarter" idx="12"/>
          </p:nvPr>
        </p:nvSpPr>
        <p:spPr/>
        <p:txBody>
          <a:bodyPr/>
          <a:lstStyle/>
          <a:p>
            <a:fld id="{FF1D2EDE-5F77-4D80-AD4E-492F7F14596A}" type="slidenum">
              <a:rPr lang="tr-TR" altLang="tr-TR" smtClean="0"/>
              <a:pPr/>
              <a:t>21</a:t>
            </a:fld>
            <a:endParaRPr lang="tr-TR" altLang="tr-TR"/>
          </a:p>
        </p:txBody>
      </p:sp>
    </p:spTree>
    <p:extLst>
      <p:ext uri="{BB962C8B-B14F-4D97-AF65-F5344CB8AC3E}">
        <p14:creationId xmlns="" xmlns:p14="http://schemas.microsoft.com/office/powerpoint/2010/main" val="3436963650"/>
      </p:ext>
    </p:extLst>
  </p:cSld>
  <p:clrMapOvr>
    <a:masterClrMapping/>
  </p:clrMapOvr>
  <p:transition spd="slow">
    <p:blinds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sz="3600" b="1" dirty="0">
                <a:effectLst>
                  <a:outerShdw blurRad="38100" dist="38100" dir="2700000" algn="tl">
                    <a:srgbClr val="000000">
                      <a:alpha val="43137"/>
                    </a:srgbClr>
                  </a:outerShdw>
                </a:effectLst>
              </a:rPr>
              <a:t>4. ÖĞRETMEN BAŞVURULARI</a:t>
            </a:r>
            <a:endParaRPr lang="tr-TR" sz="3600" dirty="0"/>
          </a:p>
        </p:txBody>
      </p:sp>
      <p:sp>
        <p:nvSpPr>
          <p:cNvPr id="3" name="İçerik Yer Tutucusu 2"/>
          <p:cNvSpPr>
            <a:spLocks noGrp="1"/>
          </p:cNvSpPr>
          <p:nvPr>
            <p:ph idx="1"/>
          </p:nvPr>
        </p:nvSpPr>
        <p:spPr>
          <a:xfrm>
            <a:off x="378882" y="1088615"/>
            <a:ext cx="7594147" cy="3989661"/>
          </a:xfrm>
        </p:spPr>
        <p:txBody>
          <a:bodyPr/>
          <a:lstStyle/>
          <a:p>
            <a:pPr marL="0" lvl="0" indent="0" algn="ctr">
              <a:buNone/>
            </a:pPr>
            <a:endParaRPr lang="tr-TR" sz="2400" dirty="0">
              <a:solidFill>
                <a:prstClr val="black"/>
              </a:solidFill>
            </a:endParaRPr>
          </a:p>
          <a:p>
            <a:pPr marL="0" lvl="0" indent="0" algn="ctr">
              <a:buNone/>
            </a:pPr>
            <a:endParaRPr lang="tr-TR" sz="2400" dirty="0" smtClean="0">
              <a:solidFill>
                <a:prstClr val="black"/>
              </a:solidFill>
            </a:endParaRPr>
          </a:p>
          <a:p>
            <a:pPr lvl="0" algn="ctr"/>
            <a:endParaRPr lang="tr-TR" sz="2400" dirty="0">
              <a:solidFill>
                <a:prstClr val="black"/>
              </a:solidFill>
            </a:endParaRPr>
          </a:p>
          <a:p>
            <a:pPr lvl="0" algn="ctr"/>
            <a:endParaRPr lang="tr-TR" sz="2400" dirty="0" smtClean="0">
              <a:solidFill>
                <a:prstClr val="black"/>
              </a:solidFill>
            </a:endParaRPr>
          </a:p>
          <a:p>
            <a:pPr lvl="0" algn="ctr"/>
            <a:endParaRPr lang="tr-TR" sz="2400" dirty="0">
              <a:solidFill>
                <a:prstClr val="black"/>
              </a:solidFill>
            </a:endParaRPr>
          </a:p>
          <a:p>
            <a:pPr lvl="0" algn="ctr"/>
            <a:endParaRPr lang="tr-TR" sz="2400" dirty="0" smtClean="0">
              <a:solidFill>
                <a:prstClr val="black"/>
              </a:solidFill>
            </a:endParaRPr>
          </a:p>
          <a:p>
            <a:pPr marL="0" lvl="0" indent="0" algn="ctr">
              <a:buNone/>
            </a:pPr>
            <a:endParaRPr lang="tr-TR" sz="2400" dirty="0">
              <a:solidFill>
                <a:prstClr val="black"/>
              </a:solidFill>
            </a:endParaRPr>
          </a:p>
          <a:p>
            <a:pPr marL="0" lvl="0" indent="0" algn="ctr">
              <a:buNone/>
            </a:pPr>
            <a:endParaRPr lang="tr-TR" sz="2800" dirty="0">
              <a:solidFill>
                <a:prstClr val="black"/>
              </a:solidFill>
            </a:endParaRPr>
          </a:p>
          <a:p>
            <a:pPr marL="0" lvl="0" indent="0" algn="ctr">
              <a:buNone/>
            </a:pPr>
            <a:endParaRPr lang="tr-TR" sz="2800" dirty="0">
              <a:solidFill>
                <a:prstClr val="black"/>
              </a:solidFill>
            </a:endParaRPr>
          </a:p>
          <a:p>
            <a:pPr lvl="0" algn="ctr"/>
            <a:endParaRPr lang="tr-TR" sz="2800" dirty="0">
              <a:solidFill>
                <a:prstClr val="black"/>
              </a:solidFill>
            </a:endParaRPr>
          </a:p>
          <a:p>
            <a:pPr lvl="0" algn="ctr"/>
            <a:endParaRPr lang="tr-TR" sz="2800" dirty="0" smtClean="0">
              <a:solidFill>
                <a:prstClr val="black"/>
              </a:solidFill>
            </a:endParaRPr>
          </a:p>
          <a:p>
            <a:pPr lvl="0" algn="ctr"/>
            <a:endParaRPr lang="tr-TR" sz="2800" dirty="0">
              <a:solidFill>
                <a:prstClr val="black"/>
              </a:solidFill>
            </a:endParaRPr>
          </a:p>
          <a:p>
            <a:pPr marL="0" indent="0" algn="ctr">
              <a:buNone/>
            </a:pPr>
            <a:endParaRPr lang="tr-TR" dirty="0"/>
          </a:p>
          <a:p>
            <a:pPr algn="ct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22</a:t>
            </a:fld>
            <a:endParaRPr lang="tr-TR" altLang="tr-TR" dirty="0"/>
          </a:p>
        </p:txBody>
      </p:sp>
      <p:sp>
        <p:nvSpPr>
          <p:cNvPr id="6" name="Rectangle 3"/>
          <p:cNvSpPr>
            <a:spLocks noChangeArrowheads="1"/>
          </p:cNvSpPr>
          <p:nvPr/>
        </p:nvSpPr>
        <p:spPr bwMode="auto">
          <a:xfrm>
            <a:off x="1533823" y="191135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7" name="Dikdörtgen 6"/>
          <p:cNvSpPr/>
          <p:nvPr/>
        </p:nvSpPr>
        <p:spPr>
          <a:xfrm>
            <a:off x="251520" y="1859340"/>
            <a:ext cx="8892480" cy="3539430"/>
          </a:xfrm>
          <a:prstGeom prst="rect">
            <a:avLst/>
          </a:prstGeom>
        </p:spPr>
        <p:txBody>
          <a:bodyPr wrap="square">
            <a:spAutoFit/>
          </a:bodyPr>
          <a:lstStyle/>
          <a:p>
            <a:pPr algn="just"/>
            <a:r>
              <a:rPr lang="tr-TR" sz="2800" dirty="0">
                <a:latin typeface="+mn-lt"/>
              </a:rPr>
              <a:t>4.4. </a:t>
            </a:r>
            <a:r>
              <a:rPr lang="tr-TR" sz="2800" dirty="0">
                <a:solidFill>
                  <a:srgbClr val="FF0000"/>
                </a:solidFill>
                <a:latin typeface="+mn-lt"/>
              </a:rPr>
              <a:t>Ders ücreti karşılığında görev almak isteyen (ücretli) öğretmenler, e-kurs modülü üzerinden sisteme ilk girişte oluşturacakları şifre ile başvurularını yaparak, ilgili evrakı il/ilçe komisyonuna ulaştırır. </a:t>
            </a:r>
            <a:endParaRPr lang="tr-TR" sz="2800" dirty="0" smtClean="0">
              <a:solidFill>
                <a:srgbClr val="FF0000"/>
              </a:solidFill>
              <a:latin typeface="+mn-lt"/>
            </a:endParaRPr>
          </a:p>
          <a:p>
            <a:pPr algn="just"/>
            <a:r>
              <a:rPr lang="tr-TR" sz="2800" dirty="0" smtClean="0">
                <a:latin typeface="+mn-lt"/>
              </a:rPr>
              <a:t>4.5</a:t>
            </a:r>
            <a:r>
              <a:rPr lang="tr-TR" sz="2800" dirty="0">
                <a:latin typeface="+mn-lt"/>
              </a:rPr>
              <a:t>. Başvurular, http://odsgm.meb.gov.tr/kurslar veya https://e-kurs.eba.gov.tr internet adresinden </a:t>
            </a:r>
            <a:r>
              <a:rPr lang="tr-TR" sz="2800" dirty="0" err="1">
                <a:latin typeface="+mn-lt"/>
              </a:rPr>
              <a:t>ekurs</a:t>
            </a:r>
            <a:r>
              <a:rPr lang="tr-TR" sz="2800" dirty="0">
                <a:latin typeface="+mn-lt"/>
              </a:rPr>
              <a:t> modülü üzerinden gerçekleştirilir. </a:t>
            </a:r>
          </a:p>
          <a:p>
            <a:pPr algn="just"/>
            <a:endParaRPr lang="tr-TR" sz="2800" dirty="0">
              <a:latin typeface="+mn-lt"/>
            </a:endParaRPr>
          </a:p>
        </p:txBody>
      </p:sp>
    </p:spTree>
    <p:extLst>
      <p:ext uri="{BB962C8B-B14F-4D97-AF65-F5344CB8AC3E}">
        <p14:creationId xmlns="" xmlns:p14="http://schemas.microsoft.com/office/powerpoint/2010/main" val="2235632792"/>
      </p:ext>
    </p:extLst>
  </p:cSld>
  <p:clrMapOvr>
    <a:masterClrMapping/>
  </p:clrMapOvr>
  <p:transition spd="slow">
    <p:blinds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2" y="0"/>
            <a:ext cx="8675687" cy="908050"/>
          </a:xfrm>
        </p:spPr>
        <p:txBody>
          <a:bodyPr/>
          <a:lstStyle/>
          <a:p>
            <a:r>
              <a:rPr lang="tr-TR" sz="3200" dirty="0" smtClean="0"/>
              <a:t>       </a:t>
            </a:r>
            <a:r>
              <a:rPr lang="tr-TR" sz="3200" b="1" dirty="0" smtClean="0">
                <a:effectLst>
                  <a:outerShdw blurRad="38100" dist="38100" dir="2700000" algn="tl">
                    <a:srgbClr val="000000">
                      <a:alpha val="43137"/>
                    </a:srgbClr>
                  </a:outerShdw>
                </a:effectLst>
              </a:rPr>
              <a:t>5</a:t>
            </a:r>
            <a:r>
              <a:rPr lang="tr-TR" sz="3200" b="1" dirty="0">
                <a:effectLst>
                  <a:outerShdw blurRad="38100" dist="38100" dir="2700000" algn="tl">
                    <a:srgbClr val="000000">
                      <a:alpha val="43137"/>
                    </a:srgbClr>
                  </a:outerShdw>
                </a:effectLst>
              </a:rPr>
              <a:t>. KURSLARA ÖĞRENCİ/KURSİYER BAŞVURULARI</a:t>
            </a:r>
          </a:p>
        </p:txBody>
      </p:sp>
      <p:sp>
        <p:nvSpPr>
          <p:cNvPr id="3" name="İçerik Yer Tutucusu 2"/>
          <p:cNvSpPr>
            <a:spLocks noGrp="1"/>
          </p:cNvSpPr>
          <p:nvPr>
            <p:ph idx="1"/>
          </p:nvPr>
        </p:nvSpPr>
        <p:spPr>
          <a:xfrm>
            <a:off x="457200" y="1600200"/>
            <a:ext cx="8507288" cy="4525963"/>
          </a:xfrm>
        </p:spPr>
        <p:txBody>
          <a:bodyPr/>
          <a:lstStyle/>
          <a:p>
            <a:pPr marL="0" indent="0" algn="just">
              <a:buNone/>
            </a:pPr>
            <a:r>
              <a:rPr lang="tr-TR" dirty="0"/>
              <a:t>5.1. Kurslara, Millî Eğitim Bakanlığına bağlı resmî/özel ortaokullar, imam-hatip ortaokulları, resmi/özel ortaöğretim kurumları ve açık öğretim kurumlarına devam eden her sınıf seviyesindeki istekli öğrenciler ile mezun durumdaki kursiyerler başvurabilir. </a:t>
            </a:r>
            <a:endParaRPr lang="tr-TR" dirty="0" smtClean="0"/>
          </a:p>
          <a:p>
            <a:pPr marL="0" indent="0" algn="just">
              <a:buNone/>
            </a:pPr>
            <a:r>
              <a:rPr lang="tr-TR" dirty="0" smtClean="0"/>
              <a:t>5.2</a:t>
            </a:r>
            <a:r>
              <a:rPr lang="tr-TR" dirty="0"/>
              <a:t>. Örgün eğitime devam eden öğrenciler, okul/kurumlarından alacakları </a:t>
            </a:r>
            <a:r>
              <a:rPr lang="tr-TR" dirty="0" err="1"/>
              <a:t>eba</a:t>
            </a:r>
            <a:r>
              <a:rPr lang="tr-TR" dirty="0"/>
              <a:t> şifresi ile e-kurs modülü üzerinden başvuru yapar. </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23</a:t>
            </a:fld>
            <a:endParaRPr lang="tr-TR" altLang="tr-TR"/>
          </a:p>
        </p:txBody>
      </p:sp>
    </p:spTree>
    <p:extLst>
      <p:ext uri="{BB962C8B-B14F-4D97-AF65-F5344CB8AC3E}">
        <p14:creationId xmlns="" xmlns:p14="http://schemas.microsoft.com/office/powerpoint/2010/main" val="2384219939"/>
      </p:ext>
    </p:extLst>
  </p:cSld>
  <p:clrMapOvr>
    <a:masterClrMapping/>
  </p:clrMapOvr>
  <p:transition spd="slow">
    <p:blinds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2" y="0"/>
            <a:ext cx="8675687" cy="908050"/>
          </a:xfrm>
        </p:spPr>
        <p:txBody>
          <a:bodyPr/>
          <a:lstStyle/>
          <a:p>
            <a:r>
              <a:rPr lang="tr-TR" sz="3200" dirty="0" smtClean="0"/>
              <a:t>       </a:t>
            </a:r>
            <a:r>
              <a:rPr lang="tr-TR" sz="3200" b="1" dirty="0" smtClean="0">
                <a:effectLst>
                  <a:outerShdw blurRad="38100" dist="38100" dir="2700000" algn="tl">
                    <a:srgbClr val="000000">
                      <a:alpha val="43137"/>
                    </a:srgbClr>
                  </a:outerShdw>
                </a:effectLst>
              </a:rPr>
              <a:t>5</a:t>
            </a:r>
            <a:r>
              <a:rPr lang="tr-TR" sz="3200" b="1" dirty="0">
                <a:effectLst>
                  <a:outerShdw blurRad="38100" dist="38100" dir="2700000" algn="tl">
                    <a:srgbClr val="000000">
                      <a:alpha val="43137"/>
                    </a:srgbClr>
                  </a:outerShdw>
                </a:effectLst>
              </a:rPr>
              <a:t>. KURSLARA ÖĞRENCİ/KURSİYER BAŞVURULARI</a:t>
            </a:r>
          </a:p>
        </p:txBody>
      </p:sp>
      <p:sp>
        <p:nvSpPr>
          <p:cNvPr id="3" name="İçerik Yer Tutucusu 2"/>
          <p:cNvSpPr>
            <a:spLocks noGrp="1"/>
          </p:cNvSpPr>
          <p:nvPr>
            <p:ph idx="1"/>
          </p:nvPr>
        </p:nvSpPr>
        <p:spPr>
          <a:xfrm>
            <a:off x="251520" y="1484784"/>
            <a:ext cx="8712968" cy="4968552"/>
          </a:xfrm>
        </p:spPr>
        <p:txBody>
          <a:bodyPr/>
          <a:lstStyle/>
          <a:p>
            <a:pPr marL="0" indent="0" algn="just">
              <a:buNone/>
            </a:pPr>
            <a:r>
              <a:rPr lang="tr-TR" sz="2800" dirty="0"/>
              <a:t>5.3. </a:t>
            </a:r>
            <a:r>
              <a:rPr lang="tr-TR" sz="2800" dirty="0">
                <a:solidFill>
                  <a:srgbClr val="FF0000"/>
                </a:solidFill>
              </a:rPr>
              <a:t>Açık öğretim öğrencileri, halk eğitimi merkezi müdürlüklerince e-kurs modülünden verilecek </a:t>
            </a:r>
            <a:r>
              <a:rPr lang="tr-TR" sz="2800" dirty="0" err="1">
                <a:solidFill>
                  <a:srgbClr val="FF0000"/>
                </a:solidFill>
              </a:rPr>
              <a:t>ekurs</a:t>
            </a:r>
            <a:r>
              <a:rPr lang="tr-TR" sz="2800" dirty="0">
                <a:solidFill>
                  <a:srgbClr val="FF0000"/>
                </a:solidFill>
              </a:rPr>
              <a:t> şifresi ile il/ilçe millî eğitim müdürlüklerindeki DYK komisyonlarınca belirlenen okulları tercih edecek şekilde başvurularını gerçekleştirir. </a:t>
            </a:r>
            <a:endParaRPr lang="tr-TR" sz="2800" dirty="0" smtClean="0">
              <a:solidFill>
                <a:srgbClr val="FF0000"/>
              </a:solidFill>
            </a:endParaRPr>
          </a:p>
          <a:p>
            <a:pPr marL="0" indent="0" algn="just">
              <a:buNone/>
            </a:pPr>
            <a:r>
              <a:rPr lang="tr-TR" sz="2800" dirty="0" smtClean="0"/>
              <a:t>5.4</a:t>
            </a:r>
            <a:r>
              <a:rPr lang="tr-TR" sz="2800" dirty="0"/>
              <a:t>. </a:t>
            </a:r>
            <a:r>
              <a:rPr lang="tr-TR" sz="2800" dirty="0">
                <a:solidFill>
                  <a:srgbClr val="0070C0"/>
                </a:solidFill>
              </a:rPr>
              <a:t>Özel öğretim kurumlarına devam eden öğrenciler (özel okul öğrencileri), okullarının bulundukları ilçedeki kurs merkezlerinin birine başvurarak alacakları e-kurs şifresi ile aynı ilçedeki kurs merkezlerinden birine e-kurs modülü üzerinden başvuru yapar</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24</a:t>
            </a:fld>
            <a:endParaRPr lang="tr-TR" altLang="tr-TR"/>
          </a:p>
        </p:txBody>
      </p:sp>
    </p:spTree>
    <p:extLst>
      <p:ext uri="{BB962C8B-B14F-4D97-AF65-F5344CB8AC3E}">
        <p14:creationId xmlns="" xmlns:p14="http://schemas.microsoft.com/office/powerpoint/2010/main" val="736716372"/>
      </p:ext>
    </p:extLst>
  </p:cSld>
  <p:clrMapOvr>
    <a:masterClrMapping/>
  </p:clrMapOvr>
  <p:transition spd="slow">
    <p:blinds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2" y="0"/>
            <a:ext cx="8675687" cy="908050"/>
          </a:xfrm>
        </p:spPr>
        <p:txBody>
          <a:bodyPr/>
          <a:lstStyle/>
          <a:p>
            <a:r>
              <a:rPr lang="tr-TR" sz="3200" dirty="0" smtClean="0"/>
              <a:t>       </a:t>
            </a:r>
            <a:r>
              <a:rPr lang="tr-TR" sz="3200" b="1" dirty="0" smtClean="0">
                <a:effectLst>
                  <a:outerShdw blurRad="38100" dist="38100" dir="2700000" algn="tl">
                    <a:srgbClr val="000000">
                      <a:alpha val="43137"/>
                    </a:srgbClr>
                  </a:outerShdw>
                </a:effectLst>
              </a:rPr>
              <a:t>5</a:t>
            </a:r>
            <a:r>
              <a:rPr lang="tr-TR" sz="3200" b="1" dirty="0">
                <a:effectLst>
                  <a:outerShdw blurRad="38100" dist="38100" dir="2700000" algn="tl">
                    <a:srgbClr val="000000">
                      <a:alpha val="43137"/>
                    </a:srgbClr>
                  </a:outerShdw>
                </a:effectLst>
              </a:rPr>
              <a:t>. KURSLARA ÖĞRENCİ/KURSİYER BAŞVURULARI</a:t>
            </a:r>
          </a:p>
        </p:txBody>
      </p:sp>
      <p:sp>
        <p:nvSpPr>
          <p:cNvPr id="3" name="İçerik Yer Tutucusu 2"/>
          <p:cNvSpPr>
            <a:spLocks noGrp="1"/>
          </p:cNvSpPr>
          <p:nvPr>
            <p:ph idx="1"/>
          </p:nvPr>
        </p:nvSpPr>
        <p:spPr>
          <a:xfrm>
            <a:off x="457200" y="1600200"/>
            <a:ext cx="8507288" cy="4525963"/>
          </a:xfrm>
        </p:spPr>
        <p:txBody>
          <a:bodyPr/>
          <a:lstStyle/>
          <a:p>
            <a:pPr marL="0" indent="0" algn="just">
              <a:buNone/>
            </a:pPr>
            <a:r>
              <a:rPr lang="tr-TR" dirty="0"/>
              <a:t>5.5. Kursiyerler, halk eğitim merkezi müdürlüklerine diploma veya mezuniyet belgesi ile müracaat ederek, alacakları e-kurs şifresi ile e-kurs modülü üzerinden başvurur. </a:t>
            </a:r>
            <a:endParaRPr lang="tr-TR" dirty="0" smtClean="0"/>
          </a:p>
          <a:p>
            <a:pPr marL="0" indent="0" algn="just">
              <a:buNone/>
            </a:pPr>
            <a:r>
              <a:rPr lang="tr-TR" dirty="0" smtClean="0"/>
              <a:t>5.6</a:t>
            </a:r>
            <a:r>
              <a:rPr lang="tr-TR" dirty="0"/>
              <a:t>. Öğrenci/kursiyerler devam etmek istedikleri kurs merkezince belirlenen derslerden ve sisteme başvuru yapan öğretmenler arasından tercihte bulunurlar</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25</a:t>
            </a:fld>
            <a:endParaRPr lang="tr-TR" altLang="tr-TR"/>
          </a:p>
        </p:txBody>
      </p:sp>
    </p:spTree>
    <p:extLst>
      <p:ext uri="{BB962C8B-B14F-4D97-AF65-F5344CB8AC3E}">
        <p14:creationId xmlns="" xmlns:p14="http://schemas.microsoft.com/office/powerpoint/2010/main" val="736716372"/>
      </p:ext>
    </p:extLst>
  </p:cSld>
  <p:clrMapOvr>
    <a:masterClrMapping/>
  </p:clrMapOvr>
  <p:transition spd="slow">
    <p:blinds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764704"/>
          </a:xfrm>
        </p:spPr>
        <p:txBody>
          <a:bodyPr/>
          <a:lstStyle/>
          <a:p>
            <a:r>
              <a:rPr lang="tr-TR" dirty="0"/>
              <a:t> </a:t>
            </a:r>
            <a:r>
              <a:rPr lang="tr-TR" dirty="0" smtClean="0"/>
              <a:t>   </a:t>
            </a:r>
            <a:r>
              <a:rPr lang="tr-TR" sz="2800" b="1" dirty="0" smtClean="0">
                <a:effectLst>
                  <a:outerShdw blurRad="38100" dist="38100" dir="2700000" algn="tl">
                    <a:srgbClr val="000000">
                      <a:alpha val="43137"/>
                    </a:srgbClr>
                  </a:outerShdw>
                </a:effectLst>
              </a:rPr>
              <a:t>5</a:t>
            </a:r>
            <a:r>
              <a:rPr lang="tr-TR" sz="2800" b="1" dirty="0">
                <a:effectLst>
                  <a:outerShdw blurRad="38100" dist="38100" dir="2700000" algn="tl">
                    <a:srgbClr val="000000">
                      <a:alpha val="43137"/>
                    </a:srgbClr>
                  </a:outerShdw>
                </a:effectLst>
              </a:rPr>
              <a:t>. KURSLARA ÖĞRENCİ/KURSİYER BAŞVURULARI</a:t>
            </a:r>
            <a:endParaRPr lang="tr-TR" sz="2800" dirty="0"/>
          </a:p>
        </p:txBody>
      </p:sp>
      <p:sp>
        <p:nvSpPr>
          <p:cNvPr id="3" name="İçerik Yer Tutucusu 2"/>
          <p:cNvSpPr>
            <a:spLocks noGrp="1"/>
          </p:cNvSpPr>
          <p:nvPr>
            <p:ph idx="1"/>
          </p:nvPr>
        </p:nvSpPr>
        <p:spPr>
          <a:xfrm>
            <a:off x="457200" y="1268760"/>
            <a:ext cx="8229600" cy="4857403"/>
          </a:xfrm>
        </p:spPr>
        <p:txBody>
          <a:bodyPr/>
          <a:lstStyle/>
          <a:p>
            <a:pPr marL="0" indent="0" algn="just">
              <a:buNone/>
            </a:pPr>
            <a:r>
              <a:rPr lang="tr-TR" dirty="0"/>
              <a:t>5.7. Resmî örgün eğitim kurumu öğrencileri aldıkları </a:t>
            </a:r>
            <a:r>
              <a:rPr lang="tr-TR" dirty="0" err="1"/>
              <a:t>eba</a:t>
            </a:r>
            <a:r>
              <a:rPr lang="tr-TR" dirty="0"/>
              <a:t> şifresi ile kurs başvurusu yapabilir, </a:t>
            </a:r>
            <a:r>
              <a:rPr lang="tr-TR" dirty="0" err="1"/>
              <a:t>eba</a:t>
            </a:r>
            <a:r>
              <a:rPr lang="tr-TR" dirty="0"/>
              <a:t> ders içeriklerinden yararlanabilir ve ÖDSGM tarafından yayımlanacak olan elektronik deneme sınavlarına katılabilirler. Açık öğretim okulları ve özel öğretim kurumlarına devam etmekte olan öğrenciler ile kursiyerler ise e-kurs kullanım şifresi ile kurs başvurusu yapabilir ve ÖDSGM tarafından yayımlanacak olan elektronik deneme sınavlarına katılabilirler. </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26</a:t>
            </a:fld>
            <a:endParaRPr lang="tr-TR" altLang="tr-TR"/>
          </a:p>
        </p:txBody>
      </p:sp>
    </p:spTree>
    <p:extLst>
      <p:ext uri="{BB962C8B-B14F-4D97-AF65-F5344CB8AC3E}">
        <p14:creationId xmlns="" xmlns:p14="http://schemas.microsoft.com/office/powerpoint/2010/main" val="2285744946"/>
      </p:ext>
    </p:extLst>
  </p:cSld>
  <p:clrMapOvr>
    <a:masterClrMapping/>
  </p:clrMapOvr>
  <p:transition spd="slow">
    <p:blinds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2" y="0"/>
            <a:ext cx="8568183" cy="908050"/>
          </a:xfrm>
        </p:spPr>
        <p:txBody>
          <a:bodyPr/>
          <a:lstStyle/>
          <a:p>
            <a:r>
              <a:rPr lang="tr-TR" sz="3200" b="1" dirty="0" smtClean="0">
                <a:effectLst>
                  <a:outerShdw blurRad="38100" dist="38100" dir="2700000" algn="tl">
                    <a:srgbClr val="000000">
                      <a:alpha val="43137"/>
                    </a:srgbClr>
                  </a:outerShdw>
                </a:effectLst>
              </a:rPr>
              <a:t>      6</a:t>
            </a:r>
            <a:r>
              <a:rPr lang="tr-TR" sz="3200" b="1" dirty="0">
                <a:effectLst>
                  <a:outerShdw blurRad="38100" dist="38100" dir="2700000" algn="tl">
                    <a:srgbClr val="000000">
                      <a:alpha val="43137"/>
                    </a:srgbClr>
                  </a:outerShdw>
                </a:effectLst>
              </a:rPr>
              <a:t>. KURSLARA ÖĞRETMEN GÖREVLENDİRMESİ </a:t>
            </a:r>
          </a:p>
        </p:txBody>
      </p:sp>
      <p:sp>
        <p:nvSpPr>
          <p:cNvPr id="3" name="İçerik Yer Tutucusu 2"/>
          <p:cNvSpPr>
            <a:spLocks noGrp="1"/>
          </p:cNvSpPr>
          <p:nvPr>
            <p:ph idx="1"/>
          </p:nvPr>
        </p:nvSpPr>
        <p:spPr>
          <a:xfrm>
            <a:off x="395536" y="1700808"/>
            <a:ext cx="8568952" cy="4536504"/>
          </a:xfrm>
        </p:spPr>
        <p:txBody>
          <a:bodyPr/>
          <a:lstStyle/>
          <a:p>
            <a:pPr marL="0" indent="0" algn="just">
              <a:buNone/>
            </a:pPr>
            <a:r>
              <a:rPr lang="tr-TR" sz="2800" dirty="0"/>
              <a:t>6.1. Kurslarda görev alacak öğretmenlerin belirlenmesi, e-kurs modülü üzerinden kurs merkezi müdürlüğü tarafından öncelikle o kursa başvuru yapan kadrolu öğretmenler arasından öğrenci tercihleri ve ihtiyaçlar gözetilerek yapılır. </a:t>
            </a:r>
            <a:endParaRPr lang="tr-TR" sz="2800" dirty="0" smtClean="0"/>
          </a:p>
          <a:p>
            <a:pPr marL="0" indent="0" algn="just">
              <a:buNone/>
            </a:pPr>
            <a:r>
              <a:rPr lang="tr-TR" sz="2800" dirty="0" smtClean="0"/>
              <a:t>6.2</a:t>
            </a:r>
            <a:r>
              <a:rPr lang="tr-TR" sz="2800" dirty="0"/>
              <a:t>. İhtiyaç olması hâlinde, komisyon tarafından başvuruları onaylanan ücretli öğretmenler ders ücreti karşılığında görevlendirilir. </a:t>
            </a:r>
            <a:endParaRPr lang="tr-TR" sz="2800" dirty="0" smtClean="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27</a:t>
            </a:fld>
            <a:endParaRPr lang="tr-TR" altLang="tr-TR"/>
          </a:p>
        </p:txBody>
      </p:sp>
    </p:spTree>
    <p:extLst>
      <p:ext uri="{BB962C8B-B14F-4D97-AF65-F5344CB8AC3E}">
        <p14:creationId xmlns="" xmlns:p14="http://schemas.microsoft.com/office/powerpoint/2010/main" val="1419179971"/>
      </p:ext>
    </p:extLst>
  </p:cSld>
  <p:clrMapOvr>
    <a:masterClrMapping/>
  </p:clrMapOvr>
  <p:transition spd="slow">
    <p:blinds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2" y="0"/>
            <a:ext cx="8568183" cy="908050"/>
          </a:xfrm>
        </p:spPr>
        <p:txBody>
          <a:bodyPr/>
          <a:lstStyle/>
          <a:p>
            <a:r>
              <a:rPr lang="tr-TR" sz="3200" b="1" dirty="0" smtClean="0">
                <a:effectLst>
                  <a:outerShdw blurRad="38100" dist="38100" dir="2700000" algn="tl">
                    <a:srgbClr val="000000">
                      <a:alpha val="43137"/>
                    </a:srgbClr>
                  </a:outerShdw>
                </a:effectLst>
              </a:rPr>
              <a:t>      6</a:t>
            </a:r>
            <a:r>
              <a:rPr lang="tr-TR" sz="3200" b="1" dirty="0">
                <a:effectLst>
                  <a:outerShdw blurRad="38100" dist="38100" dir="2700000" algn="tl">
                    <a:srgbClr val="000000">
                      <a:alpha val="43137"/>
                    </a:srgbClr>
                  </a:outerShdw>
                </a:effectLst>
              </a:rPr>
              <a:t>. KURSLARA ÖĞRETMEN GÖREVLENDİRMESİ </a:t>
            </a:r>
          </a:p>
        </p:txBody>
      </p:sp>
      <p:sp>
        <p:nvSpPr>
          <p:cNvPr id="3" name="İçerik Yer Tutucusu 2"/>
          <p:cNvSpPr>
            <a:spLocks noGrp="1"/>
          </p:cNvSpPr>
          <p:nvPr>
            <p:ph idx="1"/>
          </p:nvPr>
        </p:nvSpPr>
        <p:spPr>
          <a:xfrm>
            <a:off x="179512" y="1124744"/>
            <a:ext cx="8712968" cy="5256584"/>
          </a:xfrm>
        </p:spPr>
        <p:txBody>
          <a:bodyPr/>
          <a:lstStyle/>
          <a:p>
            <a:pPr marL="0" indent="0" algn="just">
              <a:buNone/>
            </a:pPr>
            <a:r>
              <a:rPr lang="tr-TR" sz="2400" dirty="0"/>
              <a:t>6.3</a:t>
            </a:r>
            <a:r>
              <a:rPr lang="tr-TR" sz="2400" dirty="0">
                <a:solidFill>
                  <a:srgbClr val="0070C0"/>
                </a:solidFill>
              </a:rPr>
              <a:t>. Kurs merkezleri, görev veremedikleri veya görev verildiği hâlde girebilecekleri azami ders saatini dolduramayan öğretmenlerin diğer kurs merkezi tercihlerinde de görev alabilmesi için </a:t>
            </a:r>
            <a:r>
              <a:rPr lang="tr-TR" sz="2400" dirty="0" err="1">
                <a:solidFill>
                  <a:srgbClr val="0070C0"/>
                </a:solidFill>
              </a:rPr>
              <a:t>ekurs</a:t>
            </a:r>
            <a:r>
              <a:rPr lang="tr-TR" sz="2400" dirty="0">
                <a:solidFill>
                  <a:srgbClr val="0070C0"/>
                </a:solidFill>
              </a:rPr>
              <a:t> modülü üzerinden “ders tamamlama” butonunu işaretleyerek diğer tercihlerinde görev alması sağlanır. Her üç tercihinde de görev alamayan ya da girebilecekleri azami ders saatini doldurmayan öğretmenler “Tercihlerim dışında bir kurs merkezinde görevlendirilmek istiyorum” butonunu işaretlemişler ise ilçe millî eğitim müdürlüklerince ihtiyacı olan diğer kurs merkezlerinde görevlendirilebilirler. </a:t>
            </a:r>
          </a:p>
          <a:p>
            <a:pPr marL="0" indent="0" algn="just">
              <a:buNone/>
            </a:pPr>
            <a:r>
              <a:rPr lang="tr-TR" sz="2400" dirty="0" smtClean="0"/>
              <a:t>6.4</a:t>
            </a:r>
            <a:r>
              <a:rPr lang="tr-TR" sz="2400" dirty="0"/>
              <a:t>. Ücretli öğretmenlerin hangi okul/kurumlardaki derslerde görev alacakları kurs merkezlerinin talebi doğrultusunda girebilecekleri azami ders saati sınırlılığında il/ilçe komisyonu tarafından belirlenir.</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28</a:t>
            </a:fld>
            <a:endParaRPr lang="tr-TR" altLang="tr-TR"/>
          </a:p>
        </p:txBody>
      </p:sp>
    </p:spTree>
    <p:extLst>
      <p:ext uri="{BB962C8B-B14F-4D97-AF65-F5344CB8AC3E}">
        <p14:creationId xmlns="" xmlns:p14="http://schemas.microsoft.com/office/powerpoint/2010/main" val="4091656945"/>
      </p:ext>
    </p:extLst>
  </p:cSld>
  <p:clrMapOvr>
    <a:masterClrMapping/>
  </p:clrMapOvr>
  <p:transition spd="slow">
    <p:blinds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2" y="0"/>
            <a:ext cx="8424168" cy="908050"/>
          </a:xfrm>
        </p:spPr>
        <p:txBody>
          <a:bodyPr/>
          <a:lstStyle/>
          <a:p>
            <a:r>
              <a:rPr lang="tr-TR" sz="2400" b="1" dirty="0" smtClean="0"/>
              <a:t>      </a:t>
            </a:r>
            <a:r>
              <a:rPr lang="tr-TR" sz="2400" b="1" dirty="0"/>
              <a:t>7. KURSLARDA SINIFLARIN OLUŞTURULMASI/SONLANDIRILMASI </a:t>
            </a:r>
          </a:p>
        </p:txBody>
      </p:sp>
      <p:sp>
        <p:nvSpPr>
          <p:cNvPr id="3" name="İçerik Yer Tutucusu 2"/>
          <p:cNvSpPr>
            <a:spLocks noGrp="1"/>
          </p:cNvSpPr>
          <p:nvPr>
            <p:ph idx="1"/>
          </p:nvPr>
        </p:nvSpPr>
        <p:spPr>
          <a:xfrm>
            <a:off x="179512" y="1124744"/>
            <a:ext cx="8964488" cy="5256584"/>
          </a:xfrm>
        </p:spPr>
        <p:txBody>
          <a:bodyPr/>
          <a:lstStyle/>
          <a:p>
            <a:pPr marL="0" indent="0" algn="just">
              <a:buNone/>
            </a:pPr>
            <a:r>
              <a:rPr lang="tr-TR" sz="2400" dirty="0"/>
              <a:t>7.1. </a:t>
            </a:r>
            <a:r>
              <a:rPr lang="tr-TR" sz="2400" dirty="0">
                <a:solidFill>
                  <a:srgbClr val="FF0000"/>
                </a:solidFill>
              </a:rPr>
              <a:t>Kurs merkezleri, e-kurs modülü üzerinden öğrencilerin bir önceki yıla ait AYBP, kursiyerlerin ise diploma notu esas alınarak sınıf oluşturma iş ve işlemlerini yapar. </a:t>
            </a:r>
            <a:endParaRPr lang="tr-TR" sz="2400" dirty="0" smtClean="0">
              <a:solidFill>
                <a:srgbClr val="FF0000"/>
              </a:solidFill>
            </a:endParaRPr>
          </a:p>
          <a:p>
            <a:pPr marL="0" indent="0" algn="just">
              <a:buNone/>
            </a:pPr>
            <a:r>
              <a:rPr lang="tr-TR" sz="2400" dirty="0" smtClean="0"/>
              <a:t>7.2</a:t>
            </a:r>
            <a:r>
              <a:rPr lang="tr-TR" sz="2400" dirty="0"/>
              <a:t>. Bir sınıfa devam edecek öğrenci/kursiyer sayısının 10’dan az; 20'den fazla olmaması esastır. Öğrenci/kursiyer sayısının 20’ den fazla olması durumunda ikinci sınıf oluşturulur. Ancak her bir sınıfın azami öğrenci/kursiyer sayısı dolmadan yeni bir kurs sınıfı oluşturulamaz. Ancak, tek sınıflı kurs programlarında sınıf kapasitesi dikkate alınarak öğrenci/kursiyer sayısı 25’e kadar çıkarılabilir. </a:t>
            </a:r>
            <a:endParaRPr lang="tr-TR" sz="2400" dirty="0" smtClean="0"/>
          </a:p>
          <a:p>
            <a:pPr marL="0" indent="0" algn="just">
              <a:buNone/>
            </a:pPr>
            <a:r>
              <a:rPr lang="tr-TR" sz="2400" dirty="0" smtClean="0"/>
              <a:t>7.3</a:t>
            </a:r>
            <a:r>
              <a:rPr lang="tr-TR" sz="2400" dirty="0"/>
              <a:t>. </a:t>
            </a:r>
            <a:r>
              <a:rPr lang="tr-TR" sz="2400" dirty="0">
                <a:solidFill>
                  <a:srgbClr val="FF0000"/>
                </a:solidFill>
              </a:rPr>
              <a:t>Aynı yerleşim biriminde birden fazla kurs merkezinin bulunmaması, öğrencilerin taşınma imkânının olmaması gibi sebeplerle sınıf mevcudunun 10’a ulaşamaması durumunda, il/ilçe millî eğitim müdürlüğünün onayı ile beş öğrenciden az olmamak kaydıyla sınıf oluşturulabilir</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29</a:t>
            </a:fld>
            <a:endParaRPr lang="tr-TR" altLang="tr-TR"/>
          </a:p>
        </p:txBody>
      </p:sp>
    </p:spTree>
    <p:extLst>
      <p:ext uri="{BB962C8B-B14F-4D97-AF65-F5344CB8AC3E}">
        <p14:creationId xmlns="" xmlns:p14="http://schemas.microsoft.com/office/powerpoint/2010/main" val="4276454752"/>
      </p:ext>
    </p:extLst>
  </p:cSld>
  <p:clrMapOvr>
    <a:masterClrMapping/>
  </p:clrMapOvr>
  <p:transition spd="slow">
    <p:blinds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effectLst>
                  <a:outerShdw blurRad="38100" dist="38100" dir="2700000" algn="tl">
                    <a:srgbClr val="000000">
                      <a:alpha val="43137"/>
                    </a:srgbClr>
                  </a:outerShdw>
                </a:effectLst>
              </a:rPr>
              <a:t>DUYURU</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179512" y="908720"/>
            <a:ext cx="8784976" cy="5760640"/>
          </a:xfrm>
        </p:spPr>
        <p:txBody>
          <a:bodyPr/>
          <a:lstStyle/>
          <a:p>
            <a:pPr marL="0" indent="0" algn="just">
              <a:buNone/>
            </a:pPr>
            <a:r>
              <a:rPr lang="tr-TR" sz="2800" b="1" u="sng" dirty="0">
                <a:solidFill>
                  <a:srgbClr val="00B050"/>
                </a:solidFill>
              </a:rPr>
              <a:t>24/12/2015 Perşembe günü  veya  belirlenen bir günde toplu olarak </a:t>
            </a:r>
            <a:r>
              <a:rPr lang="tr-TR" sz="2800" dirty="0">
                <a:solidFill>
                  <a:srgbClr val="00B050"/>
                </a:solidFill>
              </a:rPr>
              <a:t>deneme sınavı yapılacaktır.</a:t>
            </a:r>
          </a:p>
          <a:p>
            <a:pPr marL="0" indent="0" algn="just">
              <a:buNone/>
            </a:pPr>
            <a:r>
              <a:rPr lang="tr-TR" sz="2800" dirty="0" smtClean="0">
                <a:solidFill>
                  <a:srgbClr val="00B050"/>
                </a:solidFill>
              </a:rPr>
              <a:t>Mezun öğrencilerin sınavlarının </a:t>
            </a:r>
            <a:r>
              <a:rPr lang="tr-TR" sz="2800" u="sng" dirty="0" smtClean="0">
                <a:solidFill>
                  <a:srgbClr val="00B050"/>
                </a:solidFill>
              </a:rPr>
              <a:t>başlama ve bitiş saatleri ilçeniz yetki ve sorumluluğunda düzenlenecektir</a:t>
            </a:r>
            <a:r>
              <a:rPr lang="tr-TR" sz="2800" u="sng" dirty="0" smtClean="0">
                <a:solidFill>
                  <a:srgbClr val="00B050"/>
                </a:solidFill>
              </a:rPr>
              <a:t>.</a:t>
            </a:r>
            <a:endParaRPr lang="tr-TR" sz="2800" u="sng" dirty="0" smtClean="0">
              <a:solidFill>
                <a:srgbClr val="00B050"/>
              </a:solidFill>
            </a:endParaRPr>
          </a:p>
          <a:p>
            <a:pPr marL="0" indent="0" algn="just">
              <a:buNone/>
            </a:pPr>
            <a:r>
              <a:rPr lang="tr-TR" sz="2800" dirty="0" smtClean="0">
                <a:solidFill>
                  <a:srgbClr val="00B050"/>
                </a:solidFill>
              </a:rPr>
              <a:t>Mezun öğrencilerin optik cevap anahtarları Müdürlüğümüzün </a:t>
            </a:r>
            <a:r>
              <a:rPr lang="tr-TR" sz="2800" dirty="0" smtClean="0">
                <a:solidFill>
                  <a:srgbClr val="00B050"/>
                </a:solidFill>
                <a:hlinkClick r:id="rId2"/>
              </a:rPr>
              <a:t>http://ilbap.meb.k12.tr</a:t>
            </a:r>
            <a:r>
              <a:rPr lang="tr-TR" sz="2800" dirty="0" smtClean="0">
                <a:solidFill>
                  <a:srgbClr val="00B050"/>
                </a:solidFill>
              </a:rPr>
              <a:t> adresinden sınav bitiminde ilan </a:t>
            </a:r>
            <a:r>
              <a:rPr lang="tr-TR" sz="2800" dirty="0" smtClean="0">
                <a:solidFill>
                  <a:srgbClr val="00B050"/>
                </a:solidFill>
              </a:rPr>
              <a:t>edilecek.</a:t>
            </a:r>
          </a:p>
          <a:p>
            <a:pPr marL="0" indent="0" algn="just">
              <a:buNone/>
            </a:pPr>
            <a:r>
              <a:rPr lang="tr-TR" sz="2800" dirty="0" smtClean="0">
                <a:solidFill>
                  <a:srgbClr val="00B050"/>
                </a:solidFill>
              </a:rPr>
              <a:t>Cevap </a:t>
            </a:r>
            <a:r>
              <a:rPr lang="tr-TR" sz="2800" dirty="0" smtClean="0">
                <a:solidFill>
                  <a:srgbClr val="00B050"/>
                </a:solidFill>
              </a:rPr>
              <a:t>kağıtlarının değerlendirilmesi ilgili </a:t>
            </a:r>
            <a:r>
              <a:rPr lang="tr-TR" sz="2800" b="1" u="sng" dirty="0" smtClean="0">
                <a:solidFill>
                  <a:srgbClr val="00B050"/>
                </a:solidFill>
              </a:rPr>
              <a:t>Halk Eğitimi Merkezi Müdürlüğünce</a:t>
            </a:r>
            <a:r>
              <a:rPr lang="tr-TR" sz="2800" dirty="0" smtClean="0">
                <a:solidFill>
                  <a:srgbClr val="00B050"/>
                </a:solidFill>
              </a:rPr>
              <a:t> yapılacaktır.</a:t>
            </a:r>
          </a:p>
          <a:p>
            <a:pPr marL="0" indent="0" algn="just">
              <a:buNone/>
            </a:pPr>
            <a:endParaRPr lang="tr-TR" sz="2800" dirty="0" smtClean="0">
              <a:solidFill>
                <a:srgbClr val="00B050"/>
              </a:solidFill>
            </a:endParaRPr>
          </a:p>
          <a:p>
            <a:pPr marL="0" indent="0" algn="just">
              <a:buNone/>
            </a:pPr>
            <a:r>
              <a:rPr lang="tr-TR" sz="2800" dirty="0">
                <a:solidFill>
                  <a:srgbClr val="00B050"/>
                </a:solidFill>
              </a:rPr>
              <a:t>H</a:t>
            </a:r>
            <a:r>
              <a:rPr lang="tr-TR" sz="2800" dirty="0" smtClean="0">
                <a:solidFill>
                  <a:srgbClr val="00B050"/>
                </a:solidFill>
              </a:rPr>
              <a:t>alk Eğitimi Merkezi Müdürlüğünce değerlendirilen </a:t>
            </a:r>
            <a:r>
              <a:rPr lang="tr-TR" sz="2800" u="sng" dirty="0" smtClean="0">
                <a:solidFill>
                  <a:srgbClr val="00B050"/>
                </a:solidFill>
              </a:rPr>
              <a:t>cevap kağıtları İlçe Milli Eğitim Müdürlüğüne </a:t>
            </a:r>
            <a:r>
              <a:rPr lang="tr-TR" sz="2800" b="1" u="sng" dirty="0" smtClean="0">
                <a:solidFill>
                  <a:srgbClr val="00B050"/>
                </a:solidFill>
              </a:rPr>
              <a:t>gönderilmeyecektir.</a:t>
            </a:r>
            <a:endParaRPr lang="tr-TR" sz="2800" b="1" u="sng" dirty="0">
              <a:solidFill>
                <a:srgbClr val="00B050"/>
              </a:solidFill>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a:t>
            </a:fld>
            <a:endParaRPr lang="tr-TR" altLang="tr-TR"/>
          </a:p>
        </p:txBody>
      </p:sp>
    </p:spTree>
    <p:extLst>
      <p:ext uri="{BB962C8B-B14F-4D97-AF65-F5344CB8AC3E}">
        <p14:creationId xmlns="" xmlns:p14="http://schemas.microsoft.com/office/powerpoint/2010/main" val="1995817851"/>
      </p:ext>
    </p:extLst>
  </p:cSld>
  <p:clrMapOvr>
    <a:masterClrMapping/>
  </p:clrMapOvr>
  <p:transition spd="slow">
    <p:blinds dir="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2" y="0"/>
            <a:ext cx="8424168" cy="908050"/>
          </a:xfrm>
        </p:spPr>
        <p:txBody>
          <a:bodyPr/>
          <a:lstStyle/>
          <a:p>
            <a:r>
              <a:rPr lang="tr-TR" sz="2400" b="1" dirty="0" smtClean="0"/>
              <a:t>      </a:t>
            </a:r>
            <a:r>
              <a:rPr lang="tr-TR" sz="2400" b="1" dirty="0"/>
              <a:t>7. KURSLARDA SINIFLARIN OLUŞTURULMASI/SONLANDIRILMASI </a:t>
            </a:r>
          </a:p>
        </p:txBody>
      </p:sp>
      <p:sp>
        <p:nvSpPr>
          <p:cNvPr id="3" name="İçerik Yer Tutucusu 2"/>
          <p:cNvSpPr>
            <a:spLocks noGrp="1"/>
          </p:cNvSpPr>
          <p:nvPr>
            <p:ph idx="1"/>
          </p:nvPr>
        </p:nvSpPr>
        <p:spPr>
          <a:xfrm>
            <a:off x="179512" y="1196752"/>
            <a:ext cx="8712968" cy="5184576"/>
          </a:xfrm>
        </p:spPr>
        <p:txBody>
          <a:bodyPr/>
          <a:lstStyle/>
          <a:p>
            <a:pPr marL="0" indent="0" algn="just">
              <a:buNone/>
            </a:pPr>
            <a:r>
              <a:rPr lang="tr-TR" sz="2400" dirty="0"/>
              <a:t>7.4. </a:t>
            </a:r>
            <a:r>
              <a:rPr lang="tr-TR" sz="2400" dirty="0">
                <a:solidFill>
                  <a:srgbClr val="00B050"/>
                </a:solidFill>
              </a:rPr>
              <a:t>Genel ilköğretim programı uygulanan özel eğitim (görme, işitme, ortopedik ve hafif düzey zihinsel engelliler) ortaokulu ve mesleki ve teknik ortaöğretim programı uygulanan özel eğitim (işitme ve ortopedik engelliler) meslek liselerine kayıtlı öğrenciler ile mesleki ve teknik ortaöğretim programı uygulanan özel eğitim (işitme ve ortopedik engelliler) meslek liselerinden mezun kursiyerler için açılacak kurslara katılacak öğrenci/kursiyer sayısı, aynı seviyedeki özel eğitim okul/kurumlarındaki azami sınıf mevcudu sayısının yarısından az, azami sınıf mevcudu sayısından fazla olamaz. </a:t>
            </a:r>
            <a:endParaRPr lang="tr-TR" sz="2400" dirty="0" smtClean="0">
              <a:solidFill>
                <a:srgbClr val="00B050"/>
              </a:solidFill>
            </a:endParaRPr>
          </a:p>
          <a:p>
            <a:pPr marL="0" indent="0" algn="just">
              <a:buNone/>
            </a:pPr>
            <a:r>
              <a:rPr lang="tr-TR" sz="2400" dirty="0" smtClean="0"/>
              <a:t>7.5</a:t>
            </a:r>
            <a:r>
              <a:rPr lang="tr-TR" sz="2400" dirty="0"/>
              <a:t>. </a:t>
            </a:r>
            <a:r>
              <a:rPr lang="tr-TR" sz="2400" dirty="0">
                <a:solidFill>
                  <a:srgbClr val="FF0000"/>
                </a:solidFill>
              </a:rPr>
              <a:t>Kursa devam eden öğrenci/kursiyer sayısının 10’un altına düşmesi durumunda, kurs sınıfının birleştirilmesi veya kapatılmasına ay sonunda komisyon tarafından karar verilir, bu işlemler </a:t>
            </a:r>
            <a:r>
              <a:rPr lang="tr-TR" sz="2400" dirty="0" err="1">
                <a:solidFill>
                  <a:srgbClr val="FF0000"/>
                </a:solidFill>
              </a:rPr>
              <a:t>ekurs</a:t>
            </a:r>
            <a:r>
              <a:rPr lang="tr-TR" sz="2400" dirty="0">
                <a:solidFill>
                  <a:srgbClr val="FF0000"/>
                </a:solidFill>
              </a:rPr>
              <a:t> modülü üzerinden kurs merkezi müdürlüğü tarafından yapılır</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30</a:t>
            </a:fld>
            <a:endParaRPr lang="tr-TR" altLang="tr-TR"/>
          </a:p>
        </p:txBody>
      </p:sp>
    </p:spTree>
    <p:extLst>
      <p:ext uri="{BB962C8B-B14F-4D97-AF65-F5344CB8AC3E}">
        <p14:creationId xmlns="" xmlns:p14="http://schemas.microsoft.com/office/powerpoint/2010/main" val="2854278508"/>
      </p:ext>
    </p:extLst>
  </p:cSld>
  <p:clrMapOvr>
    <a:masterClrMapping/>
  </p:clrMapOvr>
  <p:transition spd="slow">
    <p:blinds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effectLst>
                  <a:outerShdw blurRad="38100" dist="38100" dir="2700000" algn="tl">
                    <a:srgbClr val="000000">
                      <a:alpha val="43137"/>
                    </a:srgbClr>
                  </a:outerShdw>
                </a:effectLst>
              </a:rPr>
              <a:t>8. KURS DÖNEMLERİ </a:t>
            </a:r>
          </a:p>
        </p:txBody>
      </p:sp>
      <p:sp>
        <p:nvSpPr>
          <p:cNvPr id="3" name="İçerik Yer Tutucusu 2"/>
          <p:cNvSpPr>
            <a:spLocks noGrp="1"/>
          </p:cNvSpPr>
          <p:nvPr>
            <p:ph idx="1"/>
          </p:nvPr>
        </p:nvSpPr>
        <p:spPr>
          <a:xfrm>
            <a:off x="142925" y="1241376"/>
            <a:ext cx="9036496" cy="5616624"/>
          </a:xfrm>
        </p:spPr>
        <p:txBody>
          <a:bodyPr/>
          <a:lstStyle/>
          <a:p>
            <a:pPr marL="0" indent="0">
              <a:buNone/>
            </a:pPr>
            <a:r>
              <a:rPr lang="tr-TR" sz="2800" dirty="0"/>
              <a:t>8.1. </a:t>
            </a:r>
            <a:r>
              <a:rPr lang="tr-TR" sz="2800" dirty="0" err="1"/>
              <a:t>DYK’lar</a:t>
            </a:r>
            <a:r>
              <a:rPr lang="tr-TR" sz="2800" dirty="0"/>
              <a:t>; I. dönem, II. dönem ve III. dönem (yaz) kursları olmak üzere üç dönemde açılır. </a:t>
            </a:r>
            <a:endParaRPr lang="tr-TR" sz="2800" dirty="0" smtClean="0"/>
          </a:p>
          <a:p>
            <a:pPr marL="0" indent="0">
              <a:buNone/>
            </a:pPr>
            <a:r>
              <a:rPr lang="tr-TR" sz="2800" dirty="0" smtClean="0"/>
              <a:t>8.2</a:t>
            </a:r>
            <a:r>
              <a:rPr lang="tr-TR" sz="2800" dirty="0"/>
              <a:t>. I. dönem kursları, en geç ekim ayının ilk haftası başlar ve yarıyıl tatiline kadar devam eder. </a:t>
            </a:r>
            <a:endParaRPr lang="tr-TR" sz="2800" dirty="0" smtClean="0"/>
          </a:p>
          <a:p>
            <a:pPr marL="0" indent="0">
              <a:buNone/>
            </a:pPr>
            <a:r>
              <a:rPr lang="tr-TR" sz="2800" dirty="0" smtClean="0"/>
              <a:t>8.3</a:t>
            </a:r>
            <a:r>
              <a:rPr lang="tr-TR" sz="2800" dirty="0"/>
              <a:t>. II. dönem kursları, en geç mart ayının ilk haftasında başlar, ders yılının sonuna kadar devam eder</a:t>
            </a:r>
            <a:r>
              <a:rPr lang="tr-TR" sz="2800" dirty="0" smtClean="0"/>
              <a:t>.</a:t>
            </a:r>
          </a:p>
          <a:p>
            <a:pPr marL="0" indent="0">
              <a:buNone/>
            </a:pPr>
            <a:r>
              <a:rPr lang="tr-TR" sz="2800" dirty="0" smtClean="0"/>
              <a:t>8.4</a:t>
            </a:r>
            <a:r>
              <a:rPr lang="tr-TR" sz="2800" dirty="0"/>
              <a:t>. III. dönem kursları, ders yılının bitmesi ile başlar, bir sonraki ders yılının başlamasına kadar devam eder. Bu kurslar 20 Haziran - 11 Eylül 2016 tarihleri arasında planlanır</a:t>
            </a:r>
            <a:r>
              <a:rPr lang="tr-TR" sz="2800" dirty="0" smtClean="0"/>
              <a:t>.</a:t>
            </a:r>
          </a:p>
          <a:p>
            <a:pPr marL="0" indent="0">
              <a:buNone/>
            </a:pPr>
            <a:r>
              <a:rPr lang="tr-TR" sz="2800" dirty="0" smtClean="0"/>
              <a:t> </a:t>
            </a:r>
            <a:r>
              <a:rPr lang="tr-TR" sz="2800" dirty="0"/>
              <a:t>8.5. Yıllık açılan kurslar I. ve II. dönemi kapsayacak şekilde ders yılı süresince devam eder. </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31</a:t>
            </a:fld>
            <a:endParaRPr lang="tr-TR" altLang="tr-TR"/>
          </a:p>
        </p:txBody>
      </p:sp>
    </p:spTree>
    <p:extLst>
      <p:ext uri="{BB962C8B-B14F-4D97-AF65-F5344CB8AC3E}">
        <p14:creationId xmlns="" xmlns:p14="http://schemas.microsoft.com/office/powerpoint/2010/main" val="4098393683"/>
      </p:ext>
    </p:extLst>
  </p:cSld>
  <p:clrMapOvr>
    <a:masterClrMapping/>
  </p:clrMapOvr>
  <p:transition spd="slow">
    <p:blinds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effectLst>
                  <a:outerShdw blurRad="38100" dist="38100" dir="2700000" algn="tl">
                    <a:srgbClr val="000000">
                      <a:alpha val="43137"/>
                    </a:srgbClr>
                  </a:outerShdw>
                </a:effectLst>
              </a:rPr>
              <a:t>9. SORUMLULUK </a:t>
            </a:r>
          </a:p>
        </p:txBody>
      </p:sp>
      <p:sp>
        <p:nvSpPr>
          <p:cNvPr id="3" name="İçerik Yer Tutucusu 2"/>
          <p:cNvSpPr>
            <a:spLocks noGrp="1"/>
          </p:cNvSpPr>
          <p:nvPr>
            <p:ph idx="1"/>
          </p:nvPr>
        </p:nvSpPr>
        <p:spPr>
          <a:xfrm>
            <a:off x="457200" y="1844823"/>
            <a:ext cx="8229600" cy="2880321"/>
          </a:xfrm>
        </p:spPr>
        <p:txBody>
          <a:bodyPr/>
          <a:lstStyle/>
          <a:p>
            <a:pPr marL="0" indent="0" algn="just">
              <a:buNone/>
            </a:pPr>
            <a:r>
              <a:rPr lang="tr-TR" dirty="0"/>
              <a:t>9.1. Yönerge hükümleri çerçevesinde kurslarda görev alan her kademedeki personel, görevlerini zamanında ve etkin olarak yerine getirmekle yükümlüdür</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32</a:t>
            </a:fld>
            <a:endParaRPr lang="tr-TR" altLang="tr-TR"/>
          </a:p>
        </p:txBody>
      </p:sp>
    </p:spTree>
    <p:extLst>
      <p:ext uri="{BB962C8B-B14F-4D97-AF65-F5344CB8AC3E}">
        <p14:creationId xmlns="" xmlns:p14="http://schemas.microsoft.com/office/powerpoint/2010/main" val="987472701"/>
      </p:ext>
    </p:extLst>
  </p:cSld>
  <p:clrMapOvr>
    <a:masterClrMapping/>
  </p:clrMapOvr>
  <p:transition spd="slow">
    <p:blinds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effectLst>
                  <a:outerShdw blurRad="38100" dist="38100" dir="2700000" algn="tl">
                    <a:srgbClr val="000000">
                      <a:alpha val="43137"/>
                    </a:srgbClr>
                  </a:outerShdw>
                </a:effectLst>
              </a:rPr>
              <a:t>10. DENETİM </a:t>
            </a:r>
          </a:p>
        </p:txBody>
      </p:sp>
      <p:sp>
        <p:nvSpPr>
          <p:cNvPr id="3" name="İçerik Yer Tutucusu 2"/>
          <p:cNvSpPr>
            <a:spLocks noGrp="1"/>
          </p:cNvSpPr>
          <p:nvPr>
            <p:ph idx="1"/>
          </p:nvPr>
        </p:nvSpPr>
        <p:spPr>
          <a:xfrm>
            <a:off x="457200" y="1916832"/>
            <a:ext cx="8229600" cy="4209331"/>
          </a:xfrm>
        </p:spPr>
        <p:txBody>
          <a:bodyPr/>
          <a:lstStyle/>
          <a:p>
            <a:pPr marL="0" indent="0">
              <a:buNone/>
            </a:pPr>
            <a:r>
              <a:rPr lang="tr-TR" dirty="0"/>
              <a:t>10.1. </a:t>
            </a:r>
            <a:r>
              <a:rPr lang="tr-TR" dirty="0">
                <a:solidFill>
                  <a:srgbClr val="00B050"/>
                </a:solidFill>
              </a:rPr>
              <a:t>Kursların denetiminden il/ilçe millî eğitim müdürlükleri sorumludur. </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33</a:t>
            </a:fld>
            <a:endParaRPr lang="tr-TR" altLang="tr-TR"/>
          </a:p>
        </p:txBody>
      </p:sp>
    </p:spTree>
    <p:extLst>
      <p:ext uri="{BB962C8B-B14F-4D97-AF65-F5344CB8AC3E}">
        <p14:creationId xmlns="" xmlns:p14="http://schemas.microsoft.com/office/powerpoint/2010/main" val="2068833713"/>
      </p:ext>
    </p:extLst>
  </p:cSld>
  <p:clrMapOvr>
    <a:masterClrMapping/>
  </p:clrMapOvr>
  <p:transition spd="slow">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 Sınavlar için ; </a:t>
            </a:r>
          </a:p>
          <a:p>
            <a:pPr algn="ctr">
              <a:buNone/>
            </a:pPr>
            <a:r>
              <a:rPr lang="tr-TR" dirty="0" smtClean="0"/>
              <a:t>Optik cevap kağıtlarının</a:t>
            </a:r>
          </a:p>
          <a:p>
            <a:pPr algn="ctr">
              <a:buNone/>
            </a:pPr>
            <a:r>
              <a:rPr lang="tr-TR" dirty="0" smtClean="0"/>
              <a:t> İl milli Eğitim Müdürlüğü </a:t>
            </a:r>
          </a:p>
          <a:p>
            <a:pPr algn="ctr">
              <a:buNone/>
            </a:pPr>
            <a:r>
              <a:rPr lang="tr-TR" dirty="0" smtClean="0"/>
              <a:t> Ölçme Değerlendirme bölümünden alınması </a:t>
            </a:r>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4</a:t>
            </a:fld>
            <a:endParaRPr lang="tr-TR" altLang="tr-TR"/>
          </a:p>
        </p:txBody>
      </p:sp>
    </p:spTree>
  </p:cSld>
  <p:clrMapOvr>
    <a:masterClrMapping/>
  </p:clrMapOvr>
  <p:transition spd="slow">
    <p:blinds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179512" y="548680"/>
            <a:ext cx="8964488" cy="5760640"/>
          </a:xfrm>
        </p:spPr>
        <p:txBody>
          <a:bodyPr/>
          <a:lstStyle/>
          <a:p>
            <a:pPr marL="0" indent="0">
              <a:buNone/>
            </a:pPr>
            <a:r>
              <a:rPr lang="tr-TR" sz="2000" dirty="0"/>
              <a:t/>
            </a:r>
            <a:br>
              <a:rPr lang="tr-TR" sz="2000" dirty="0"/>
            </a:br>
            <a:r>
              <a:rPr lang="tr-TR" sz="2000" dirty="0"/>
              <a:t/>
            </a:r>
            <a:br>
              <a:rPr lang="tr-TR" sz="2000" dirty="0"/>
            </a:br>
            <a:r>
              <a:rPr lang="tr-TR" sz="2000" dirty="0" smtClean="0">
                <a:solidFill>
                  <a:srgbClr val="FF0000"/>
                </a:solidFill>
              </a:rPr>
              <a:t>     ÖNEMLİ..                 </a:t>
            </a:r>
          </a:p>
          <a:p>
            <a:pPr marL="0" indent="0">
              <a:buNone/>
            </a:pPr>
            <a:r>
              <a:rPr lang="tr-TR" sz="2000" dirty="0" smtClean="0"/>
              <a:t>                                     DYK KILAVUZU </a:t>
            </a:r>
            <a:r>
              <a:rPr lang="tr-TR" sz="2000" dirty="0"/>
              <a:t>(2015-2016)</a:t>
            </a:r>
          </a:p>
          <a:p>
            <a:pPr marL="0" indent="0" algn="just">
              <a:buNone/>
            </a:pPr>
            <a:endParaRPr lang="tr-TR" sz="2000" dirty="0"/>
          </a:p>
          <a:p>
            <a:pPr marL="0" indent="0" algn="just">
              <a:buNone/>
            </a:pPr>
            <a:r>
              <a:rPr lang="tr-TR" sz="2000" dirty="0"/>
              <a:t>Sayın Yetkili</a:t>
            </a:r>
            <a:r>
              <a:rPr lang="tr-TR" sz="2000" dirty="0" smtClean="0"/>
              <a:t>,</a:t>
            </a:r>
          </a:p>
          <a:p>
            <a:pPr marL="0" indent="0" algn="just">
              <a:buNone/>
            </a:pPr>
            <a:endParaRPr lang="tr-TR" sz="2000" dirty="0"/>
          </a:p>
          <a:p>
            <a:pPr marL="0" indent="0" algn="just">
              <a:buNone/>
            </a:pPr>
            <a:r>
              <a:rPr lang="tr-TR" sz="2000" dirty="0" smtClean="0"/>
              <a:t>	2015-2016 </a:t>
            </a:r>
            <a:r>
              <a:rPr lang="tr-TR" sz="2000" dirty="0"/>
              <a:t>DYK kurslarına yönelik  kılavuz Bakanlığımız web sitesinden yayımlanmıştır. Öğretim yılı başında  dönemlik yada yıllık olarak açılan </a:t>
            </a:r>
            <a:r>
              <a:rPr lang="tr-TR" sz="2000" u="sng" dirty="0"/>
              <a:t>tüm kurslar, 24 Ocak 2015 tarihi itibariyle sonlandırılacak ve yeni kılavuzdaki iş takvimine göre bu yıla mahsus olmak üzere dönemlik olacak şekilde, kurs başvuruları, öğretmen ve öğrenci girişleri yeniden yapılacaktır.</a:t>
            </a:r>
            <a:r>
              <a:rPr lang="tr-TR" sz="2000" dirty="0"/>
              <a:t> Yeni dönemde bütün iş ve işlemlerin modül üzerinden takibi olacağından iş takviminde belirtilen tarihlere azami riayet edilerek </a:t>
            </a:r>
            <a:r>
              <a:rPr lang="tr-TR" sz="2000" dirty="0" smtClean="0"/>
              <a:t>konunun </a:t>
            </a:r>
            <a:r>
              <a:rPr lang="tr-TR" sz="2000" dirty="0"/>
              <a:t>ilgililere (kurum, öğretmen ve öğrenciler) duyurulması ve gereken hassasiyetin gösterilmesi hususunda;</a:t>
            </a:r>
          </a:p>
          <a:p>
            <a:pPr marL="0" indent="0" algn="just">
              <a:buNone/>
            </a:pPr>
            <a:r>
              <a:rPr lang="tr-TR" sz="2000" dirty="0" smtClean="0"/>
              <a:t>	Bilgi </a:t>
            </a:r>
            <a:r>
              <a:rPr lang="tr-TR" sz="2000" dirty="0"/>
              <a:t>ve gereğini rica </a:t>
            </a:r>
            <a:r>
              <a:rPr lang="tr-TR" sz="2000" dirty="0" smtClean="0"/>
              <a:t>ederiz.</a:t>
            </a:r>
          </a:p>
          <a:p>
            <a:pPr marL="0" indent="0" algn="just">
              <a:buNone/>
            </a:pPr>
            <a:r>
              <a:rPr lang="tr-TR" sz="2000" dirty="0"/>
              <a:t> </a:t>
            </a:r>
            <a:r>
              <a:rPr lang="tr-TR" sz="2000" dirty="0" smtClean="0"/>
              <a:t>                                                                                          Yunus YAĞMUR</a:t>
            </a:r>
          </a:p>
          <a:p>
            <a:pPr marL="0" indent="0" algn="just">
              <a:buNone/>
            </a:pPr>
            <a:r>
              <a:rPr lang="tr-TR" sz="2000" dirty="0" smtClean="0"/>
              <a:t>                                                                                              Daire Başkanı</a:t>
            </a:r>
          </a:p>
          <a:p>
            <a:pPr marL="0" indent="0" algn="just">
              <a:buNone/>
            </a:pPr>
            <a:endParaRPr lang="tr-TR" sz="20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5</a:t>
            </a:fld>
            <a:endParaRPr lang="tr-TR" altLang="tr-TR"/>
          </a:p>
        </p:txBody>
      </p:sp>
    </p:spTree>
    <p:extLst>
      <p:ext uri="{BB962C8B-B14F-4D97-AF65-F5344CB8AC3E}">
        <p14:creationId xmlns="" xmlns:p14="http://schemas.microsoft.com/office/powerpoint/2010/main" val="1347621092"/>
      </p:ext>
    </p:extLst>
  </p:cSld>
  <p:clrMapOvr>
    <a:masterClrMapping/>
  </p:clrMapOvr>
  <p:transition spd="slow">
    <p:blinds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da-DK" sz="3200" dirty="0"/>
              <a:t>DESTEKLEME VE YETİŞTİRME </a:t>
            </a:r>
            <a:r>
              <a:rPr lang="da-DK" sz="3200" dirty="0" smtClean="0"/>
              <a:t>KURSLARI</a:t>
            </a:r>
            <a:endParaRPr lang="tr-TR" sz="3200" b="1"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6</a:t>
            </a:fld>
            <a:endParaRPr lang="tr-TR" altLang="tr-TR"/>
          </a:p>
        </p:txBody>
      </p:sp>
      <p:pic>
        <p:nvPicPr>
          <p:cNvPr id="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4760" y="692696"/>
            <a:ext cx="9036496" cy="603147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4235783997"/>
      </p:ext>
    </p:extLst>
  </p:cSld>
  <p:clrMapOvr>
    <a:masterClrMapping/>
  </p:clrMapOvr>
  <p:transition spd="slow">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7544" y="0"/>
            <a:ext cx="8229600" cy="809328"/>
          </a:xfrm>
        </p:spPr>
        <p:txBody>
          <a:bodyPr/>
          <a:lstStyle/>
          <a:p>
            <a:r>
              <a:rPr lang="tr-TR" sz="3200" dirty="0" smtClean="0"/>
              <a:t/>
            </a:r>
            <a:br>
              <a:rPr lang="tr-TR" sz="3200" dirty="0" smtClean="0"/>
            </a:br>
            <a:r>
              <a:rPr lang="tr-TR" sz="3600" b="1" dirty="0" smtClean="0">
                <a:effectLst>
                  <a:outerShdw blurRad="38100" dist="38100" dir="2700000" algn="tl">
                    <a:srgbClr val="000000">
                      <a:alpha val="43137"/>
                    </a:srgbClr>
                  </a:outerShdw>
                </a:effectLst>
              </a:rPr>
              <a:t>1. GENEL </a:t>
            </a:r>
            <a:r>
              <a:rPr lang="tr-TR" sz="3600" b="1" dirty="0">
                <a:effectLst>
                  <a:outerShdw blurRad="38100" dist="38100" dir="2700000" algn="tl">
                    <a:srgbClr val="000000">
                      <a:alpha val="43137"/>
                    </a:srgbClr>
                  </a:outerShdw>
                </a:effectLst>
              </a:rPr>
              <a:t>ESASLAR </a:t>
            </a:r>
            <a:r>
              <a:rPr lang="tr-TR" sz="3200" b="1" dirty="0"/>
              <a:t/>
            </a:r>
            <a:br>
              <a:rPr lang="tr-TR" sz="3200" b="1" dirty="0"/>
            </a:b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07504" y="1052736"/>
            <a:ext cx="9036496" cy="6264696"/>
          </a:xfrm>
        </p:spPr>
        <p:txBody>
          <a:bodyPr/>
          <a:lstStyle/>
          <a:p>
            <a:pPr marL="0" indent="0" algn="just">
              <a:buNone/>
            </a:pPr>
            <a:endParaRPr lang="tr-TR" sz="2400" dirty="0" smtClean="0"/>
          </a:p>
          <a:p>
            <a:pPr marL="0" indent="0" algn="just">
              <a:buNone/>
            </a:pPr>
            <a:r>
              <a:rPr lang="tr-TR" sz="2400" dirty="0" smtClean="0"/>
              <a:t>1.1</a:t>
            </a:r>
            <a:r>
              <a:rPr lang="tr-TR" sz="2400" dirty="0"/>
              <a:t>. Bu kılavuz, Millî Eğitim Bakanlığına bağlı resmî/özel örgün ve yaygın eğitim kurumlarına devam eden öğrenciler ile kursiyerler (mezunlar) için resmî örgün ve yaygın eğitim kurumlarında açılan </a:t>
            </a:r>
            <a:r>
              <a:rPr lang="tr-TR" sz="2400" dirty="0" err="1"/>
              <a:t>DYK’larla</a:t>
            </a:r>
            <a:r>
              <a:rPr lang="tr-TR" sz="2400" dirty="0"/>
              <a:t> ilgili iş ve işlemleri kapsar. </a:t>
            </a:r>
            <a:endParaRPr lang="tr-TR" sz="2400" dirty="0" smtClean="0"/>
          </a:p>
          <a:p>
            <a:pPr marL="0" indent="0" algn="just">
              <a:buNone/>
            </a:pPr>
            <a:r>
              <a:rPr lang="tr-TR" sz="2400" dirty="0" smtClean="0"/>
              <a:t>1.2</a:t>
            </a:r>
            <a:r>
              <a:rPr lang="tr-TR" sz="2400" dirty="0"/>
              <a:t>. Millî Eğitim Bakanlığına bağlı resmî/özel ortaokullar, imam-hatip ortaokulları, resmi/özel ortaöğretim kurumlarına devam etmekte olan öğrenciler ile açık öğretim öğrencilerine yönelik kurslar örgün eğitim kurumlarında; kursiyerlere yönelik kurslar ise yaygın eğitim kapsamında halk eğitimi merkezi müdürlükleri sorumluluğunda açılır. </a:t>
            </a:r>
            <a:endParaRPr lang="tr-TR" sz="2400" dirty="0" smtClean="0"/>
          </a:p>
          <a:p>
            <a:pPr marL="0" indent="0" algn="just">
              <a:buNone/>
            </a:pPr>
            <a:r>
              <a:rPr lang="tr-TR" sz="2400" dirty="0" smtClean="0"/>
              <a:t>1.3</a:t>
            </a:r>
            <a:r>
              <a:rPr lang="tr-TR" sz="2400" dirty="0"/>
              <a:t>. </a:t>
            </a:r>
            <a:r>
              <a:rPr lang="tr-TR" sz="2400" dirty="0" err="1"/>
              <a:t>DYK’lar</a:t>
            </a:r>
            <a:r>
              <a:rPr lang="tr-TR" sz="2400" dirty="0"/>
              <a:t>, Şubat 2015 tarihli ve 2689 sayılı Tebliğler Dergisinde yayımlanan Millî Eğitim Bakanlığı Örgün ve Yaygın Eğitimi Destekleme ve Yetiştirme Kursları Yönergesi hükümlerine göre yürütülür</a:t>
            </a: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7</a:t>
            </a:fld>
            <a:endParaRPr lang="tr-TR" altLang="tr-TR"/>
          </a:p>
        </p:txBody>
      </p:sp>
    </p:spTree>
    <p:extLst>
      <p:ext uri="{BB962C8B-B14F-4D97-AF65-F5344CB8AC3E}">
        <p14:creationId xmlns="" xmlns:p14="http://schemas.microsoft.com/office/powerpoint/2010/main" val="769954143"/>
      </p:ext>
    </p:extLst>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340768"/>
            <a:ext cx="8496944" cy="4785395"/>
          </a:xfrm>
        </p:spPr>
        <p:txBody>
          <a:bodyPr/>
          <a:lstStyle/>
          <a:p>
            <a:pPr marL="0" indent="0">
              <a:buNone/>
            </a:pPr>
            <a:r>
              <a:rPr lang="tr-TR" sz="3600" dirty="0" smtClean="0">
                <a:latin typeface="Times New Roman" panose="02020603050405020304" pitchFamily="18" charset="0"/>
                <a:cs typeface="Times New Roman" panose="02020603050405020304" pitchFamily="18" charset="0"/>
              </a:rPr>
              <a:t>   </a:t>
            </a:r>
            <a:endParaRPr lang="tr-TR" sz="2800" dirty="0" smtClean="0"/>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8</a:t>
            </a:fld>
            <a:endParaRPr lang="tr-TR" altLang="tr-TR"/>
          </a:p>
        </p:txBody>
      </p:sp>
      <p:sp>
        <p:nvSpPr>
          <p:cNvPr id="7" name="İçerik Yer Tutucusu 2"/>
          <p:cNvSpPr txBox="1">
            <a:spLocks/>
          </p:cNvSpPr>
          <p:nvPr/>
        </p:nvSpPr>
        <p:spPr bwMode="auto">
          <a:xfrm>
            <a:off x="457200" y="1268760"/>
            <a:ext cx="8229600" cy="51125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charset="0"/>
              <a:buNone/>
            </a:pPr>
            <a:r>
              <a:rPr lang="tr-TR" sz="2400" dirty="0" smtClean="0"/>
              <a:t>1.4. </a:t>
            </a:r>
            <a:r>
              <a:rPr lang="tr-TR" sz="2400" dirty="0" err="1" smtClean="0">
                <a:solidFill>
                  <a:srgbClr val="FF0000"/>
                </a:solidFill>
              </a:rPr>
              <a:t>DYK’lar</a:t>
            </a:r>
            <a:r>
              <a:rPr lang="tr-TR" sz="2400" dirty="0" smtClean="0">
                <a:solidFill>
                  <a:srgbClr val="FF0000"/>
                </a:solidFill>
              </a:rPr>
              <a:t>, okul veya kurum müdürlüğünün e-kurs modülü üzerinden başvurusu ve il/ilçe millî eğitim müdürlüğünün onayı ile açılır. Kursların onay ve denetimi milli eğitim müdürlüğü adına il/ilçe komisyonları tarafından yürütülür. </a:t>
            </a:r>
          </a:p>
          <a:p>
            <a:pPr marL="0" indent="0" algn="just">
              <a:buFont typeface="Arial" charset="0"/>
              <a:buNone/>
            </a:pPr>
            <a:r>
              <a:rPr lang="tr-TR" sz="2400" dirty="0" smtClean="0"/>
              <a:t>1.5. </a:t>
            </a:r>
            <a:r>
              <a:rPr lang="tr-TR" sz="2400" dirty="0" err="1" smtClean="0">
                <a:solidFill>
                  <a:srgbClr val="FF0000"/>
                </a:solidFill>
              </a:rPr>
              <a:t>DYK’da</a:t>
            </a:r>
            <a:r>
              <a:rPr lang="tr-TR" sz="2400" dirty="0" smtClean="0">
                <a:solidFill>
                  <a:srgbClr val="FF0000"/>
                </a:solidFill>
              </a:rPr>
              <a:t> kursların açılış/kapanış, onay, öğretmen-öğrenci kayıt, ders programları, kazanım testleri vb. iş ve işlemler, e- kurs (http://odsgm.meb.gov.tr/kurslar ve http://e-kurs.eba.gov.tr/) modülü üzerinden yapılır. </a:t>
            </a:r>
          </a:p>
          <a:p>
            <a:pPr marL="0" indent="0" algn="just">
              <a:buFont typeface="Arial" charset="0"/>
              <a:buNone/>
            </a:pPr>
            <a:r>
              <a:rPr lang="tr-TR" sz="2400" dirty="0" smtClean="0"/>
              <a:t>1.6. </a:t>
            </a:r>
            <a:r>
              <a:rPr lang="tr-TR" sz="2400" dirty="0" err="1" smtClean="0">
                <a:solidFill>
                  <a:srgbClr val="FF0000"/>
                </a:solidFill>
              </a:rPr>
              <a:t>DYK’larda</a:t>
            </a:r>
            <a:r>
              <a:rPr lang="tr-TR" sz="2400" dirty="0" smtClean="0">
                <a:solidFill>
                  <a:srgbClr val="FF0000"/>
                </a:solidFill>
              </a:rPr>
              <a:t> öncelikle ilçede kadrolu çalışan öğretmenler, kadrolu öğretmenin ihtiyacı karşılamaması durumunda ilçe tarafından çalışmasına onay verilen ücretli öğretmenler görevlendirilir</a:t>
            </a:r>
            <a:endParaRPr lang="tr-TR" sz="2400" dirty="0">
              <a:solidFill>
                <a:srgbClr val="FF0000"/>
              </a:solidFill>
            </a:endParaRPr>
          </a:p>
        </p:txBody>
      </p:sp>
      <p:sp>
        <p:nvSpPr>
          <p:cNvPr id="8" name="Unvan 1"/>
          <p:cNvSpPr>
            <a:spLocks noGrp="1"/>
          </p:cNvSpPr>
          <p:nvPr>
            <p:ph type="title"/>
          </p:nvPr>
        </p:nvSpPr>
        <p:spPr/>
        <p:txBody>
          <a:bodyPr/>
          <a:lstStyle/>
          <a:p>
            <a:r>
              <a:rPr lang="tr-TR" sz="3200" dirty="0" smtClean="0"/>
              <a:t/>
            </a:r>
            <a:br>
              <a:rPr lang="tr-TR" sz="3200" dirty="0" smtClean="0"/>
            </a:br>
            <a:r>
              <a:rPr lang="tr-TR" sz="3600" b="1" dirty="0" smtClean="0">
                <a:effectLst>
                  <a:outerShdw blurRad="38100" dist="38100" dir="2700000" algn="tl">
                    <a:srgbClr val="000000">
                      <a:alpha val="43137"/>
                    </a:srgbClr>
                  </a:outerShdw>
                </a:effectLst>
              </a:rPr>
              <a:t>1. GENEL </a:t>
            </a:r>
            <a:r>
              <a:rPr lang="tr-TR" sz="3600" b="1" dirty="0">
                <a:effectLst>
                  <a:outerShdw blurRad="38100" dist="38100" dir="2700000" algn="tl">
                    <a:srgbClr val="000000">
                      <a:alpha val="43137"/>
                    </a:srgbClr>
                  </a:outerShdw>
                </a:effectLst>
              </a:rPr>
              <a:t>ESASLAR </a:t>
            </a:r>
            <a:r>
              <a:rPr lang="tr-TR" sz="3200" b="1" dirty="0"/>
              <a:t/>
            </a:r>
            <a:br>
              <a:rPr lang="tr-TR" sz="3200" b="1" dirty="0"/>
            </a:b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647512822"/>
      </p:ext>
    </p:extLst>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E6135F68-3668-4962-A497-10E3DEBC8A3A}" type="slidenum">
              <a:rPr lang="tr-TR" altLang="tr-TR" smtClean="0"/>
              <a:pPr/>
              <a:t>9</a:t>
            </a:fld>
            <a:endParaRPr lang="tr-TR" altLang="tr-TR"/>
          </a:p>
        </p:txBody>
      </p:sp>
      <p:sp>
        <p:nvSpPr>
          <p:cNvPr id="5" name="İçerik Yer Tutucusu 4"/>
          <p:cNvSpPr>
            <a:spLocks noGrp="1"/>
          </p:cNvSpPr>
          <p:nvPr>
            <p:ph idx="1"/>
          </p:nvPr>
        </p:nvSpPr>
        <p:spPr>
          <a:xfrm>
            <a:off x="395536" y="1124744"/>
            <a:ext cx="8496944" cy="5400600"/>
          </a:xfrm>
        </p:spPr>
        <p:txBody>
          <a:bodyPr/>
          <a:lstStyle/>
          <a:p>
            <a:pPr marL="0" indent="0">
              <a:buNone/>
            </a:pPr>
            <a:r>
              <a:rPr lang="tr-TR" sz="2400" dirty="0"/>
              <a:t>1.7. </a:t>
            </a:r>
            <a:r>
              <a:rPr lang="tr-TR" sz="2400" dirty="0" err="1"/>
              <a:t>DYK’lardaki</a:t>
            </a:r>
            <a:r>
              <a:rPr lang="tr-TR" sz="2400" dirty="0"/>
              <a:t> ücret, ek ders gibi mali iş ve işlemler ilgili mevzuat hükümlerine göre kurs merkezlerince yürütülür. </a:t>
            </a:r>
            <a:endParaRPr lang="tr-TR" sz="2400" dirty="0" smtClean="0"/>
          </a:p>
          <a:p>
            <a:pPr marL="0" indent="0" algn="just">
              <a:buNone/>
            </a:pPr>
            <a:r>
              <a:rPr lang="tr-TR" sz="2400" dirty="0" smtClean="0"/>
              <a:t>1.8</a:t>
            </a:r>
            <a:r>
              <a:rPr lang="tr-TR" sz="2400" dirty="0"/>
              <a:t>. </a:t>
            </a:r>
            <a:r>
              <a:rPr lang="tr-TR" sz="2400" dirty="0" err="1"/>
              <a:t>DYK’lar</a:t>
            </a:r>
            <a:r>
              <a:rPr lang="tr-TR" sz="2400" dirty="0"/>
              <a:t> özel öğretim kurumları veya herhangi bir yayınevi ile iş birliği içinde açılamaz. </a:t>
            </a:r>
            <a:endParaRPr lang="tr-TR" sz="2400" dirty="0" smtClean="0"/>
          </a:p>
          <a:p>
            <a:pPr marL="0" indent="0">
              <a:buNone/>
            </a:pPr>
            <a:r>
              <a:rPr lang="tr-TR" sz="2400" dirty="0" smtClean="0"/>
              <a:t>1.9</a:t>
            </a:r>
            <a:r>
              <a:rPr lang="tr-TR" sz="2400" dirty="0"/>
              <a:t>. Açılacak </a:t>
            </a:r>
            <a:r>
              <a:rPr lang="tr-TR" sz="2400" dirty="0" err="1"/>
              <a:t>DYK’larda</a:t>
            </a:r>
            <a:r>
              <a:rPr lang="tr-TR" sz="2400" dirty="0"/>
              <a:t> öğrenci/kursiyerlerden herhangi bir ücret talep edilmez. </a:t>
            </a:r>
            <a:endParaRPr lang="tr-TR" sz="2400" dirty="0" smtClean="0"/>
          </a:p>
          <a:p>
            <a:pPr marL="0" indent="0" algn="just">
              <a:buNone/>
            </a:pPr>
            <a:r>
              <a:rPr lang="tr-TR" sz="2400" dirty="0" smtClean="0"/>
              <a:t>1.10</a:t>
            </a:r>
            <a:r>
              <a:rPr lang="tr-TR" sz="2400" dirty="0"/>
              <a:t>. </a:t>
            </a:r>
            <a:r>
              <a:rPr lang="tr-TR" sz="2400" dirty="0" err="1"/>
              <a:t>DYK’ların</a:t>
            </a:r>
            <a:r>
              <a:rPr lang="tr-TR" sz="2400" dirty="0"/>
              <a:t>, örgün eğitim müfredatı kapsamında Ölçme, Değerlendirme ve Sınav Hizmetleri Genel Müdürlüğü resmî internet sayfasında yayımlanan kurslara ait ders planları çerçevesinde yürütülmesi esastır. Planı yayımlanmayan dersler için o derse giren öğretmen tarafından ders planı oluşturulur. Kurslara ait ders planları en geç kursların açıldığı haftanın son iş gününe kadar kurs merkezi müdürlüğünce onaylanır. </a:t>
            </a:r>
          </a:p>
        </p:txBody>
      </p:sp>
      <p:sp>
        <p:nvSpPr>
          <p:cNvPr id="6" name="Unvan 1"/>
          <p:cNvSpPr>
            <a:spLocks noGrp="1"/>
          </p:cNvSpPr>
          <p:nvPr>
            <p:ph type="title"/>
          </p:nvPr>
        </p:nvSpPr>
        <p:spPr/>
        <p:txBody>
          <a:bodyPr/>
          <a:lstStyle/>
          <a:p>
            <a:r>
              <a:rPr lang="tr-TR" sz="3200" dirty="0" smtClean="0"/>
              <a:t/>
            </a:r>
            <a:br>
              <a:rPr lang="tr-TR" sz="3200" dirty="0" smtClean="0"/>
            </a:br>
            <a:r>
              <a:rPr lang="tr-TR" sz="3600" b="1" dirty="0" smtClean="0">
                <a:effectLst>
                  <a:outerShdw blurRad="38100" dist="38100" dir="2700000" algn="tl">
                    <a:srgbClr val="000000">
                      <a:alpha val="43137"/>
                    </a:srgbClr>
                  </a:outerShdw>
                </a:effectLst>
              </a:rPr>
              <a:t>1. GENEL </a:t>
            </a:r>
            <a:r>
              <a:rPr lang="tr-TR" sz="3600" b="1" dirty="0">
                <a:effectLst>
                  <a:outerShdw blurRad="38100" dist="38100" dir="2700000" algn="tl">
                    <a:srgbClr val="000000">
                      <a:alpha val="43137"/>
                    </a:srgbClr>
                  </a:outerShdw>
                </a:effectLst>
              </a:rPr>
              <a:t>ESASLAR </a:t>
            </a:r>
            <a:r>
              <a:rPr lang="tr-TR" sz="3200" b="1" dirty="0"/>
              <a:t/>
            </a:r>
            <a:br>
              <a:rPr lang="tr-TR" sz="3200" b="1" dirty="0"/>
            </a:b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902566430"/>
      </p:ext>
    </p:extLst>
  </p:cSld>
  <p:clrMapOvr>
    <a:masterClrMapping/>
  </p:clrMapOvr>
  <p:transition spd="slow">
    <p:blinds dir="vert"/>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9024</TotalTime>
  <Words>2432</Words>
  <Application>Microsoft Office PowerPoint</Application>
  <PresentationFormat>Ekran Gösterisi (4:3)</PresentationFormat>
  <Paragraphs>168</Paragraphs>
  <Slides>33</Slides>
  <Notes>1</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Ofis Teması</vt:lpstr>
      <vt:lpstr>Slayt 1</vt:lpstr>
      <vt:lpstr>DUYURU</vt:lpstr>
      <vt:lpstr>DUYURU</vt:lpstr>
      <vt:lpstr>Slayt 4</vt:lpstr>
      <vt:lpstr>Slayt 5</vt:lpstr>
      <vt:lpstr>DESTEKLEME VE YETİŞTİRME KURSLARI</vt:lpstr>
      <vt:lpstr> 1. GENEL ESASLAR  </vt:lpstr>
      <vt:lpstr> 1. GENEL ESASLAR  </vt:lpstr>
      <vt:lpstr> 1. GENEL ESASLAR  </vt:lpstr>
      <vt:lpstr> 1. GENEL ESASLAR  </vt:lpstr>
      <vt:lpstr> 1. GENEL ESASLAR  </vt:lpstr>
      <vt:lpstr> 1. GENEL ESASLAR  </vt:lpstr>
      <vt:lpstr> 1. GENEL ESASLAR  </vt:lpstr>
      <vt:lpstr>1. GENEL ESASLAR</vt:lpstr>
      <vt:lpstr>2. İL/İLÇE KOMİSYONLARI</vt:lpstr>
      <vt:lpstr>2. İL/İLÇE KOMİSYONLARI</vt:lpstr>
      <vt:lpstr>3. KURS MERKEZLERİ </vt:lpstr>
      <vt:lpstr>3. KURS MERKEZLERİ </vt:lpstr>
      <vt:lpstr>3. KURS MERKEZLERİ </vt:lpstr>
      <vt:lpstr>3. KURS MERKEZLERİ </vt:lpstr>
      <vt:lpstr>    4. ÖĞRETMEN BAŞVURULARI </vt:lpstr>
      <vt:lpstr>4. ÖĞRETMEN BAŞVURULARI</vt:lpstr>
      <vt:lpstr>       5. KURSLARA ÖĞRENCİ/KURSİYER BAŞVURULARI</vt:lpstr>
      <vt:lpstr>       5. KURSLARA ÖĞRENCİ/KURSİYER BAŞVURULARI</vt:lpstr>
      <vt:lpstr>       5. KURSLARA ÖĞRENCİ/KURSİYER BAŞVURULARI</vt:lpstr>
      <vt:lpstr>    5. KURSLARA ÖĞRENCİ/KURSİYER BAŞVURULARI</vt:lpstr>
      <vt:lpstr>      6. KURSLARA ÖĞRETMEN GÖREVLENDİRMESİ </vt:lpstr>
      <vt:lpstr>      6. KURSLARA ÖĞRETMEN GÖREVLENDİRMESİ </vt:lpstr>
      <vt:lpstr>      7. KURSLARDA SINIFLARIN OLUŞTURULMASI/SONLANDIRILMASI </vt:lpstr>
      <vt:lpstr>      7. KURSLARDA SINIFLARIN OLUŞTURULMASI/SONLANDIRILMASI </vt:lpstr>
      <vt:lpstr>8. KURS DÖNEMLERİ </vt:lpstr>
      <vt:lpstr>9. SORUMLULUK </vt:lpstr>
      <vt:lpstr>10. DENETİM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Antmem</cp:lastModifiedBy>
  <cp:revision>959</cp:revision>
  <cp:lastPrinted>2014-12-25T10:37:52Z</cp:lastPrinted>
  <dcterms:created xsi:type="dcterms:W3CDTF">2011-10-11T08:25:07Z</dcterms:created>
  <dcterms:modified xsi:type="dcterms:W3CDTF">2015-12-22T09:18:43Z</dcterms:modified>
</cp:coreProperties>
</file>