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sldIdLst>
    <p:sldId id="258"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Lst>
  <p:sldSz cx="9144000" cy="6858000" type="screen4x3"/>
  <p:notesSz cx="6797675" cy="9926638"/>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BDBED569-4797-4DF1-A0F4-6AAB3CD982D8}" styleName="Açık Stil 3 - Vurgu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22838BEF-8BB2-4498-84A7-C5851F593DF1}" styleName="Orta Stil 4 - Vurgu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FABFCF23-3B69-468F-B69F-88F6DE6A72F2}" styleName="Orta Stil 1 - Vurgu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BC89EF96-8CEA-46FF-86C4-4CE0E7609802}" styleName="Açık Stil 3 - Vurgu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1944" y="-3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B7CF3499-AD25-4680-A0C0-A9854996455F}" type="datetimeFigureOut">
              <a:rPr lang="tr-TR" smtClean="0"/>
              <a:t>29.01.2018</a:t>
            </a:fld>
            <a:endParaRPr lang="tr-TR"/>
          </a:p>
        </p:txBody>
      </p:sp>
      <p:sp>
        <p:nvSpPr>
          <p:cNvPr id="4" name="Slayt Görüntüsü Yer Tutucus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326EC8A7-BA8F-4FE3-A0B1-FAE794DDBF27}" type="slidenum">
              <a:rPr lang="tr-TR" smtClean="0"/>
              <a:t>‹#›</a:t>
            </a:fld>
            <a:endParaRPr lang="tr-TR"/>
          </a:p>
        </p:txBody>
      </p:sp>
    </p:spTree>
    <p:extLst>
      <p:ext uri="{BB962C8B-B14F-4D97-AF65-F5344CB8AC3E}">
        <p14:creationId xmlns:p14="http://schemas.microsoft.com/office/powerpoint/2010/main" val="30197104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6D1798B2-0634-4C4E-ABB8-8E296D1DC07E}" type="datetimeFigureOut">
              <a:rPr lang="tr-TR" smtClean="0"/>
              <a:t>29.01.2018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1F1E5DF-F9DC-4001-B63C-49D7C870337A}" type="slidenum">
              <a:rPr lang="tr-TR" smtClean="0"/>
              <a:t>‹#›</a:t>
            </a:fld>
            <a:endParaRPr lang="tr-TR"/>
          </a:p>
        </p:txBody>
      </p:sp>
    </p:spTree>
    <p:extLst>
      <p:ext uri="{BB962C8B-B14F-4D97-AF65-F5344CB8AC3E}">
        <p14:creationId xmlns:p14="http://schemas.microsoft.com/office/powerpoint/2010/main" val="1584717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D1798B2-0634-4C4E-ABB8-8E296D1DC07E}" type="datetimeFigureOut">
              <a:rPr lang="tr-TR" smtClean="0"/>
              <a:t>29.01.2018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1F1E5DF-F9DC-4001-B63C-49D7C870337A}" type="slidenum">
              <a:rPr lang="tr-TR" smtClean="0"/>
              <a:t>‹#›</a:t>
            </a:fld>
            <a:endParaRPr lang="tr-TR"/>
          </a:p>
        </p:txBody>
      </p:sp>
    </p:spTree>
    <p:extLst>
      <p:ext uri="{BB962C8B-B14F-4D97-AF65-F5344CB8AC3E}">
        <p14:creationId xmlns:p14="http://schemas.microsoft.com/office/powerpoint/2010/main" val="40812080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D1798B2-0634-4C4E-ABB8-8E296D1DC07E}" type="datetimeFigureOut">
              <a:rPr lang="tr-TR" smtClean="0"/>
              <a:t>29.01.2018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1F1E5DF-F9DC-4001-B63C-49D7C870337A}" type="slidenum">
              <a:rPr lang="tr-TR" smtClean="0"/>
              <a:t>‹#›</a:t>
            </a:fld>
            <a:endParaRPr lang="tr-TR"/>
          </a:p>
        </p:txBody>
      </p:sp>
    </p:spTree>
    <p:extLst>
      <p:ext uri="{BB962C8B-B14F-4D97-AF65-F5344CB8AC3E}">
        <p14:creationId xmlns:p14="http://schemas.microsoft.com/office/powerpoint/2010/main" val="725122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D1798B2-0634-4C4E-ABB8-8E296D1DC07E}" type="datetimeFigureOut">
              <a:rPr lang="tr-TR" smtClean="0"/>
              <a:t>29.01.2018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1F1E5DF-F9DC-4001-B63C-49D7C870337A}" type="slidenum">
              <a:rPr lang="tr-TR" smtClean="0"/>
              <a:t>‹#›</a:t>
            </a:fld>
            <a:endParaRPr lang="tr-TR"/>
          </a:p>
        </p:txBody>
      </p:sp>
    </p:spTree>
    <p:extLst>
      <p:ext uri="{BB962C8B-B14F-4D97-AF65-F5344CB8AC3E}">
        <p14:creationId xmlns:p14="http://schemas.microsoft.com/office/powerpoint/2010/main" val="9399889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6D1798B2-0634-4C4E-ABB8-8E296D1DC07E}" type="datetimeFigureOut">
              <a:rPr lang="tr-TR" smtClean="0"/>
              <a:t>29.01.2018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1F1E5DF-F9DC-4001-B63C-49D7C870337A}" type="slidenum">
              <a:rPr lang="tr-TR" smtClean="0"/>
              <a:t>‹#›</a:t>
            </a:fld>
            <a:endParaRPr lang="tr-TR"/>
          </a:p>
        </p:txBody>
      </p:sp>
    </p:spTree>
    <p:extLst>
      <p:ext uri="{BB962C8B-B14F-4D97-AF65-F5344CB8AC3E}">
        <p14:creationId xmlns:p14="http://schemas.microsoft.com/office/powerpoint/2010/main" val="4029427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6D1798B2-0634-4C4E-ABB8-8E296D1DC07E}" type="datetimeFigureOut">
              <a:rPr lang="tr-TR" smtClean="0"/>
              <a:t>29.01.2018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1F1E5DF-F9DC-4001-B63C-49D7C870337A}" type="slidenum">
              <a:rPr lang="tr-TR" smtClean="0"/>
              <a:t>‹#›</a:t>
            </a:fld>
            <a:endParaRPr lang="tr-TR"/>
          </a:p>
        </p:txBody>
      </p:sp>
    </p:spTree>
    <p:extLst>
      <p:ext uri="{BB962C8B-B14F-4D97-AF65-F5344CB8AC3E}">
        <p14:creationId xmlns:p14="http://schemas.microsoft.com/office/powerpoint/2010/main" val="13118264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6D1798B2-0634-4C4E-ABB8-8E296D1DC07E}" type="datetimeFigureOut">
              <a:rPr lang="tr-TR" smtClean="0"/>
              <a:t>29.01.2018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81F1E5DF-F9DC-4001-B63C-49D7C870337A}" type="slidenum">
              <a:rPr lang="tr-TR" smtClean="0"/>
              <a:t>‹#›</a:t>
            </a:fld>
            <a:endParaRPr lang="tr-TR"/>
          </a:p>
        </p:txBody>
      </p:sp>
    </p:spTree>
    <p:extLst>
      <p:ext uri="{BB962C8B-B14F-4D97-AF65-F5344CB8AC3E}">
        <p14:creationId xmlns:p14="http://schemas.microsoft.com/office/powerpoint/2010/main" val="1875294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6D1798B2-0634-4C4E-ABB8-8E296D1DC07E}" type="datetimeFigureOut">
              <a:rPr lang="tr-TR" smtClean="0"/>
              <a:t>29.01.2018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81F1E5DF-F9DC-4001-B63C-49D7C870337A}" type="slidenum">
              <a:rPr lang="tr-TR" smtClean="0"/>
              <a:t>‹#›</a:t>
            </a:fld>
            <a:endParaRPr lang="tr-TR"/>
          </a:p>
        </p:txBody>
      </p:sp>
    </p:spTree>
    <p:extLst>
      <p:ext uri="{BB962C8B-B14F-4D97-AF65-F5344CB8AC3E}">
        <p14:creationId xmlns:p14="http://schemas.microsoft.com/office/powerpoint/2010/main" val="14119093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D1798B2-0634-4C4E-ABB8-8E296D1DC07E}" type="datetimeFigureOut">
              <a:rPr lang="tr-TR" smtClean="0"/>
              <a:t>29.01.2018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81F1E5DF-F9DC-4001-B63C-49D7C870337A}" type="slidenum">
              <a:rPr lang="tr-TR" smtClean="0"/>
              <a:t>‹#›</a:t>
            </a:fld>
            <a:endParaRPr lang="tr-TR"/>
          </a:p>
        </p:txBody>
      </p:sp>
    </p:spTree>
    <p:extLst>
      <p:ext uri="{BB962C8B-B14F-4D97-AF65-F5344CB8AC3E}">
        <p14:creationId xmlns:p14="http://schemas.microsoft.com/office/powerpoint/2010/main" val="1268903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D1798B2-0634-4C4E-ABB8-8E296D1DC07E}" type="datetimeFigureOut">
              <a:rPr lang="tr-TR" smtClean="0"/>
              <a:t>29.01.2018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1F1E5DF-F9DC-4001-B63C-49D7C870337A}" type="slidenum">
              <a:rPr lang="tr-TR" smtClean="0"/>
              <a:t>‹#›</a:t>
            </a:fld>
            <a:endParaRPr lang="tr-TR"/>
          </a:p>
        </p:txBody>
      </p:sp>
    </p:spTree>
    <p:extLst>
      <p:ext uri="{BB962C8B-B14F-4D97-AF65-F5344CB8AC3E}">
        <p14:creationId xmlns:p14="http://schemas.microsoft.com/office/powerpoint/2010/main" val="1551546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D1798B2-0634-4C4E-ABB8-8E296D1DC07E}" type="datetimeFigureOut">
              <a:rPr lang="tr-TR" smtClean="0"/>
              <a:t>29.01.2018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1F1E5DF-F9DC-4001-B63C-49D7C870337A}" type="slidenum">
              <a:rPr lang="tr-TR" smtClean="0"/>
              <a:t>‹#›</a:t>
            </a:fld>
            <a:endParaRPr lang="tr-TR"/>
          </a:p>
        </p:txBody>
      </p:sp>
    </p:spTree>
    <p:extLst>
      <p:ext uri="{BB962C8B-B14F-4D97-AF65-F5344CB8AC3E}">
        <p14:creationId xmlns:p14="http://schemas.microsoft.com/office/powerpoint/2010/main" val="23962487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1798B2-0634-4C4E-ABB8-8E296D1DC07E}" type="datetimeFigureOut">
              <a:rPr lang="tr-TR" smtClean="0"/>
              <a:t>29.01.2018</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F1E5DF-F9DC-4001-B63C-49D7C870337A}" type="slidenum">
              <a:rPr lang="tr-TR" smtClean="0"/>
              <a:t>‹#›</a:t>
            </a:fld>
            <a:endParaRPr lang="tr-TR"/>
          </a:p>
        </p:txBody>
      </p:sp>
    </p:spTree>
    <p:extLst>
      <p:ext uri="{BB962C8B-B14F-4D97-AF65-F5344CB8AC3E}">
        <p14:creationId xmlns:p14="http://schemas.microsoft.com/office/powerpoint/2010/main" val="8459881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4" name="Resim 3"/>
          <p:cNvPicPr>
            <a:picLocks noChangeAspect="1"/>
          </p:cNvPicPr>
          <p:nvPr/>
        </p:nvPicPr>
        <p:blipFill rotWithShape="1">
          <a:blip r:embed="rId2" cstate="print">
            <a:extLst>
              <a:ext uri="{28A0092B-C50C-407E-A947-70E740481C1C}">
                <a14:useLocalDpi xmlns:a14="http://schemas.microsoft.com/office/drawing/2010/main" val="0"/>
              </a:ext>
            </a:extLst>
          </a:blip>
          <a:srcRect l="63885"/>
          <a:stretch/>
        </p:blipFill>
        <p:spPr>
          <a:xfrm>
            <a:off x="0" y="-11965"/>
            <a:ext cx="9144000" cy="3945021"/>
          </a:xfrm>
          <a:prstGeom prst="rect">
            <a:avLst/>
          </a:prstGeom>
        </p:spPr>
      </p:pic>
      <p:sp>
        <p:nvSpPr>
          <p:cNvPr id="3" name="İçerik Yer Tutucusu 2"/>
          <p:cNvSpPr>
            <a:spLocks noGrp="1"/>
          </p:cNvSpPr>
          <p:nvPr>
            <p:ph idx="1"/>
          </p:nvPr>
        </p:nvSpPr>
        <p:spPr>
          <a:xfrm>
            <a:off x="0" y="3149302"/>
            <a:ext cx="9144000" cy="3705275"/>
          </a:xfrm>
        </p:spPr>
        <p:txBody>
          <a:bodyPr>
            <a:normAutofit fontScale="85000" lnSpcReduction="20000"/>
          </a:bodyPr>
          <a:lstStyle/>
          <a:p>
            <a:pPr marL="0" indent="0" algn="ctr">
              <a:buNone/>
            </a:pPr>
            <a:endParaRPr lang="tr-TR" sz="4000" b="1" dirty="0" smtClean="0">
              <a:latin typeface="Arial" panose="020B0604020202020204" pitchFamily="34" charset="0"/>
              <a:cs typeface="Arial" panose="020B0604020202020204" pitchFamily="34" charset="0"/>
            </a:endParaRPr>
          </a:p>
          <a:p>
            <a:pPr marL="0" indent="0" algn="ctr">
              <a:buNone/>
            </a:pPr>
            <a:endParaRPr lang="tr-TR" sz="4000" b="1" dirty="0">
              <a:latin typeface="Arial" panose="020B0604020202020204" pitchFamily="34" charset="0"/>
              <a:cs typeface="Arial" panose="020B0604020202020204" pitchFamily="34" charset="0"/>
            </a:endParaRPr>
          </a:p>
          <a:p>
            <a:pPr marL="0" indent="0" algn="ctr">
              <a:buNone/>
            </a:pPr>
            <a:r>
              <a:rPr lang="tr-TR" sz="40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ANTALYA </a:t>
            </a:r>
          </a:p>
          <a:p>
            <a:pPr marL="0" indent="0" algn="ctr">
              <a:buNone/>
            </a:pPr>
            <a:r>
              <a:rPr lang="tr-TR" sz="40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İL MİLLİ EĞİTİM MÜDÜRLÜĞÜ</a:t>
            </a:r>
          </a:p>
          <a:p>
            <a:pPr marL="0" indent="0" algn="ctr">
              <a:buNone/>
            </a:pPr>
            <a:r>
              <a:rPr lang="tr-TR" sz="40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Kitap Seçim Modülü Bilgilendirme Toplantısı</a:t>
            </a:r>
          </a:p>
          <a:p>
            <a:pPr marL="0" indent="0" algn="ctr">
              <a:buNone/>
            </a:pPr>
            <a:r>
              <a:rPr lang="tr-TR" sz="40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30.01.2018</a:t>
            </a:r>
          </a:p>
        </p:txBody>
      </p:sp>
    </p:spTree>
    <p:extLst>
      <p:ext uri="{BB962C8B-B14F-4D97-AF65-F5344CB8AC3E}">
        <p14:creationId xmlns:p14="http://schemas.microsoft.com/office/powerpoint/2010/main" val="4634753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Resim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11965"/>
            <a:ext cx="9144001" cy="1424741"/>
          </a:xfrm>
          <a:prstGeom prst="rect">
            <a:avLst/>
          </a:prstGeom>
        </p:spPr>
      </p:pic>
      <p:sp>
        <p:nvSpPr>
          <p:cNvPr id="4" name="İçerik Yer Tutucusu 2"/>
          <p:cNvSpPr>
            <a:spLocks noGrp="1"/>
          </p:cNvSpPr>
          <p:nvPr>
            <p:ph idx="1"/>
          </p:nvPr>
        </p:nvSpPr>
        <p:spPr>
          <a:xfrm>
            <a:off x="215515" y="1268760"/>
            <a:ext cx="8712968" cy="576064"/>
          </a:xfrm>
        </p:spPr>
        <p:txBody>
          <a:bodyPr>
            <a:noAutofit/>
          </a:bodyPr>
          <a:lstStyle/>
          <a:p>
            <a:pPr marL="0" indent="0" algn="ctr">
              <a:buNone/>
            </a:pPr>
            <a:r>
              <a:rPr lang="tr-TR" sz="4000" b="1" dirty="0" smtClean="0">
                <a:latin typeface="Arial" panose="020B0604020202020204" pitchFamily="34" charset="0"/>
                <a:cs typeface="Arial" panose="020B0604020202020204" pitchFamily="34" charset="0"/>
              </a:rPr>
              <a:t>Kitap Seçim Modülü Kullanımı</a:t>
            </a:r>
          </a:p>
        </p:txBody>
      </p:sp>
      <p:sp>
        <p:nvSpPr>
          <p:cNvPr id="5" name="Metin kutusu 4"/>
          <p:cNvSpPr txBox="1"/>
          <p:nvPr/>
        </p:nvSpPr>
        <p:spPr>
          <a:xfrm>
            <a:off x="545279" y="2200796"/>
            <a:ext cx="8208915" cy="4524315"/>
          </a:xfrm>
          <a:prstGeom prst="rect">
            <a:avLst/>
          </a:prstGeom>
          <a:noFill/>
        </p:spPr>
        <p:txBody>
          <a:bodyPr wrap="square" rtlCol="0">
            <a:spAutoFit/>
          </a:bodyPr>
          <a:lstStyle/>
          <a:p>
            <a:pPr algn="ctr"/>
            <a:r>
              <a:rPr lang="tr-TR" sz="3200" dirty="0"/>
              <a:t>“Kitap İhtiyaç Belirleme </a:t>
            </a:r>
            <a:r>
              <a:rPr lang="tr-TR" sz="3200" dirty="0" err="1"/>
              <a:t>Ekranı”nda</a:t>
            </a:r>
            <a:r>
              <a:rPr lang="tr-TR" sz="3200" dirty="0"/>
              <a:t> kayıt eklemek için “Yeni kayıt” düğmesi seçilecektir. Gelen ekranda kitabın ilkokullar için 1, 2, 3 ve 4. sınıflar "ÖĞRETMEN" ve “DİĞER”, ortaokullar için 5, 6, 7 ve 8. sınıflar "ÖĞRETMEN" ve “DİĞER” seçeneği; ortaöğretim okul/kurumları 9, 10, 11 ve 12. Sınıflar, “DİĞER”, "ÖĞRETMEN"  ve farklı “OKUL TÜRLERİ” ne göre kitabın adına uygun seçilecektir.</a:t>
            </a:r>
          </a:p>
        </p:txBody>
      </p:sp>
    </p:spTree>
    <p:extLst>
      <p:ext uri="{BB962C8B-B14F-4D97-AF65-F5344CB8AC3E}">
        <p14:creationId xmlns:p14="http://schemas.microsoft.com/office/powerpoint/2010/main" val="11027249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Resim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11965"/>
            <a:ext cx="9144001" cy="1424741"/>
          </a:xfrm>
          <a:prstGeom prst="rect">
            <a:avLst/>
          </a:prstGeom>
        </p:spPr>
      </p:pic>
      <p:sp>
        <p:nvSpPr>
          <p:cNvPr id="4" name="İçerik Yer Tutucusu 2"/>
          <p:cNvSpPr>
            <a:spLocks noGrp="1"/>
          </p:cNvSpPr>
          <p:nvPr>
            <p:ph idx="1"/>
          </p:nvPr>
        </p:nvSpPr>
        <p:spPr>
          <a:xfrm>
            <a:off x="215515" y="1268760"/>
            <a:ext cx="8712968" cy="576064"/>
          </a:xfrm>
        </p:spPr>
        <p:txBody>
          <a:bodyPr>
            <a:noAutofit/>
          </a:bodyPr>
          <a:lstStyle/>
          <a:p>
            <a:pPr marL="0" indent="0" algn="ctr">
              <a:buNone/>
            </a:pPr>
            <a:r>
              <a:rPr lang="tr-TR" sz="4000" b="1" dirty="0" smtClean="0">
                <a:latin typeface="Arial" panose="020B0604020202020204" pitchFamily="34" charset="0"/>
                <a:cs typeface="Arial" panose="020B0604020202020204" pitchFamily="34" charset="0"/>
              </a:rPr>
              <a:t>Kitap Seçim Modülü Kullanımı</a:t>
            </a:r>
          </a:p>
        </p:txBody>
      </p:sp>
      <p:sp>
        <p:nvSpPr>
          <p:cNvPr id="5" name="Metin kutusu 4"/>
          <p:cNvSpPr txBox="1"/>
          <p:nvPr/>
        </p:nvSpPr>
        <p:spPr>
          <a:xfrm>
            <a:off x="545279" y="2200796"/>
            <a:ext cx="8208915" cy="3539430"/>
          </a:xfrm>
          <a:prstGeom prst="rect">
            <a:avLst/>
          </a:prstGeom>
          <a:noFill/>
        </p:spPr>
        <p:txBody>
          <a:bodyPr wrap="square" rtlCol="0">
            <a:spAutoFit/>
          </a:bodyPr>
          <a:lstStyle/>
          <a:p>
            <a:pPr algn="ctr"/>
            <a:r>
              <a:rPr lang="tr-TR" sz="3200" dirty="0"/>
              <a:t>Kitaba ilişkin ihtiyaç duyulan kitap sayısı zorunlu derslerde ekranda görülecek olup, bu sayıya o dersi okutan öğretmen sayısı ilave edilerek belirlenen sayı ilgili kutucuğa girilecek ve “Üst menü” de yer alan “Kaydet” düğmesine basılacaktır. Bu işlem her kitap için tekrar edilecektir.</a:t>
            </a:r>
          </a:p>
        </p:txBody>
      </p:sp>
    </p:spTree>
    <p:extLst>
      <p:ext uri="{BB962C8B-B14F-4D97-AF65-F5344CB8AC3E}">
        <p14:creationId xmlns:p14="http://schemas.microsoft.com/office/powerpoint/2010/main" val="8440670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Resim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11965"/>
            <a:ext cx="9144001" cy="1424741"/>
          </a:xfrm>
          <a:prstGeom prst="rect">
            <a:avLst/>
          </a:prstGeom>
        </p:spPr>
      </p:pic>
      <p:sp>
        <p:nvSpPr>
          <p:cNvPr id="4" name="İçerik Yer Tutucusu 2"/>
          <p:cNvSpPr>
            <a:spLocks noGrp="1"/>
          </p:cNvSpPr>
          <p:nvPr>
            <p:ph idx="1"/>
          </p:nvPr>
        </p:nvSpPr>
        <p:spPr>
          <a:xfrm>
            <a:off x="215515" y="1268760"/>
            <a:ext cx="8712968" cy="576064"/>
          </a:xfrm>
        </p:spPr>
        <p:txBody>
          <a:bodyPr>
            <a:noAutofit/>
          </a:bodyPr>
          <a:lstStyle/>
          <a:p>
            <a:pPr marL="0" indent="0" algn="ctr">
              <a:buNone/>
            </a:pPr>
            <a:r>
              <a:rPr lang="tr-TR" sz="4000" b="1" dirty="0" smtClean="0">
                <a:latin typeface="Arial" panose="020B0604020202020204" pitchFamily="34" charset="0"/>
                <a:cs typeface="Arial" panose="020B0604020202020204" pitchFamily="34" charset="0"/>
              </a:rPr>
              <a:t>Kitap Seçim Modülü Kullanımı</a:t>
            </a:r>
          </a:p>
        </p:txBody>
      </p:sp>
      <p:sp>
        <p:nvSpPr>
          <p:cNvPr id="5" name="Metin kutusu 4"/>
          <p:cNvSpPr txBox="1"/>
          <p:nvPr/>
        </p:nvSpPr>
        <p:spPr>
          <a:xfrm>
            <a:off x="545279" y="2200796"/>
            <a:ext cx="8208915" cy="4524315"/>
          </a:xfrm>
          <a:prstGeom prst="rect">
            <a:avLst/>
          </a:prstGeom>
          <a:noFill/>
        </p:spPr>
        <p:txBody>
          <a:bodyPr wrap="square" rtlCol="0">
            <a:spAutoFit/>
          </a:bodyPr>
          <a:lstStyle/>
          <a:p>
            <a:pPr algn="ctr"/>
            <a:r>
              <a:rPr lang="tr-TR" sz="3200" dirty="0"/>
              <a:t>Birden fazla sınıfta okutulabilecek ders kitapları “DİĞER” bölümünden seçilecektir.</a:t>
            </a:r>
          </a:p>
          <a:p>
            <a:pPr algn="ctr"/>
            <a:r>
              <a:rPr lang="tr-TR" sz="3200" dirty="0" smtClean="0"/>
              <a:t>Kitap </a:t>
            </a:r>
            <a:r>
              <a:rPr lang="tr-TR" sz="3200" dirty="0"/>
              <a:t>sayıları girildikçe okul için belirlenen kitaplar ve miktarları aynı sayfanın altında liste halinde yer </a:t>
            </a:r>
            <a:r>
              <a:rPr lang="tr-TR" sz="3200" dirty="0" smtClean="0"/>
              <a:t>alacak, herhangi </a:t>
            </a:r>
            <a:r>
              <a:rPr lang="tr-TR" sz="3200" dirty="0"/>
              <a:t>bir kayıt ile ilgili düzeltme yapmak </a:t>
            </a:r>
            <a:r>
              <a:rPr lang="tr-TR" sz="3200" dirty="0" smtClean="0"/>
              <a:t>için </a:t>
            </a:r>
            <a:r>
              <a:rPr lang="tr-TR" sz="3200" dirty="0"/>
              <a:t>sayfanın altında oluşan </a:t>
            </a:r>
            <a:r>
              <a:rPr lang="tr-TR" sz="3200" dirty="0" smtClean="0"/>
              <a:t>listede yer </a:t>
            </a:r>
            <a:r>
              <a:rPr lang="tr-TR" sz="3200" dirty="0"/>
              <a:t>alan “Açık klasör” şeklindeki resim seçilecek, </a:t>
            </a:r>
            <a:r>
              <a:rPr lang="tr-TR" sz="3200" dirty="0" smtClean="0"/>
              <a:t>kitaba </a:t>
            </a:r>
            <a:r>
              <a:rPr lang="tr-TR" sz="3200" dirty="0"/>
              <a:t>ait ekrana dönülerek istenilen işlem yapılabilecektir.</a:t>
            </a:r>
          </a:p>
        </p:txBody>
      </p:sp>
    </p:spTree>
    <p:extLst>
      <p:ext uri="{BB962C8B-B14F-4D97-AF65-F5344CB8AC3E}">
        <p14:creationId xmlns:p14="http://schemas.microsoft.com/office/powerpoint/2010/main" val="8376573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Resim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11965"/>
            <a:ext cx="9144001" cy="1424741"/>
          </a:xfrm>
          <a:prstGeom prst="rect">
            <a:avLst/>
          </a:prstGeom>
        </p:spPr>
      </p:pic>
      <p:sp>
        <p:nvSpPr>
          <p:cNvPr id="4" name="İçerik Yer Tutucusu 2"/>
          <p:cNvSpPr>
            <a:spLocks noGrp="1"/>
          </p:cNvSpPr>
          <p:nvPr>
            <p:ph idx="1"/>
          </p:nvPr>
        </p:nvSpPr>
        <p:spPr>
          <a:xfrm>
            <a:off x="215515" y="1268760"/>
            <a:ext cx="8712968" cy="576064"/>
          </a:xfrm>
        </p:spPr>
        <p:txBody>
          <a:bodyPr>
            <a:noAutofit/>
          </a:bodyPr>
          <a:lstStyle/>
          <a:p>
            <a:pPr marL="0" indent="0" algn="ctr">
              <a:buNone/>
            </a:pPr>
            <a:r>
              <a:rPr lang="tr-TR" sz="4000" b="1" dirty="0" smtClean="0">
                <a:latin typeface="Arial" panose="020B0604020202020204" pitchFamily="34" charset="0"/>
                <a:cs typeface="Arial" panose="020B0604020202020204" pitchFamily="34" charset="0"/>
              </a:rPr>
              <a:t>Kaydet Butonu</a:t>
            </a:r>
          </a:p>
        </p:txBody>
      </p:sp>
      <p:sp>
        <p:nvSpPr>
          <p:cNvPr id="5" name="Metin kutusu 4"/>
          <p:cNvSpPr txBox="1"/>
          <p:nvPr/>
        </p:nvSpPr>
        <p:spPr>
          <a:xfrm>
            <a:off x="545279" y="2200796"/>
            <a:ext cx="8208915" cy="1569660"/>
          </a:xfrm>
          <a:prstGeom prst="rect">
            <a:avLst/>
          </a:prstGeom>
          <a:noFill/>
        </p:spPr>
        <p:txBody>
          <a:bodyPr wrap="square" rtlCol="0">
            <a:spAutoFit/>
          </a:bodyPr>
          <a:lstStyle/>
          <a:p>
            <a:pPr algn="ctr"/>
            <a:r>
              <a:rPr lang="tr-TR" sz="3200" dirty="0"/>
              <a:t>Girilen her kitap için her defasında “Kaydet” düğmesine basılacaktır. Böylece kitapların tamamının kaydedildiğinden emin olunacaktır.</a:t>
            </a:r>
          </a:p>
        </p:txBody>
      </p:sp>
    </p:spTree>
    <p:extLst>
      <p:ext uri="{BB962C8B-B14F-4D97-AF65-F5344CB8AC3E}">
        <p14:creationId xmlns:p14="http://schemas.microsoft.com/office/powerpoint/2010/main" val="12477041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Resim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11965"/>
            <a:ext cx="9144001" cy="1424741"/>
          </a:xfrm>
          <a:prstGeom prst="rect">
            <a:avLst/>
          </a:prstGeom>
        </p:spPr>
      </p:pic>
      <p:sp>
        <p:nvSpPr>
          <p:cNvPr id="4" name="İçerik Yer Tutucusu 2"/>
          <p:cNvSpPr>
            <a:spLocks noGrp="1"/>
          </p:cNvSpPr>
          <p:nvPr>
            <p:ph idx="1"/>
          </p:nvPr>
        </p:nvSpPr>
        <p:spPr>
          <a:xfrm>
            <a:off x="215515" y="1268760"/>
            <a:ext cx="8712968" cy="576064"/>
          </a:xfrm>
        </p:spPr>
        <p:txBody>
          <a:bodyPr>
            <a:noAutofit/>
          </a:bodyPr>
          <a:lstStyle/>
          <a:p>
            <a:pPr marL="0" indent="0" algn="ctr">
              <a:buNone/>
            </a:pPr>
            <a:r>
              <a:rPr lang="tr-TR" sz="4000" b="1" dirty="0" smtClean="0">
                <a:latin typeface="Arial" panose="020B0604020202020204" pitchFamily="34" charset="0"/>
                <a:cs typeface="Arial" panose="020B0604020202020204" pitchFamily="34" charset="0"/>
              </a:rPr>
              <a:t>Kontrol Et ve Yazdır</a:t>
            </a:r>
          </a:p>
        </p:txBody>
      </p:sp>
      <p:sp>
        <p:nvSpPr>
          <p:cNvPr id="5" name="Metin kutusu 4"/>
          <p:cNvSpPr txBox="1"/>
          <p:nvPr/>
        </p:nvSpPr>
        <p:spPr>
          <a:xfrm>
            <a:off x="545279" y="2200796"/>
            <a:ext cx="8208915" cy="4031873"/>
          </a:xfrm>
          <a:prstGeom prst="rect">
            <a:avLst/>
          </a:prstGeom>
          <a:noFill/>
        </p:spPr>
        <p:txBody>
          <a:bodyPr wrap="square" rtlCol="0">
            <a:spAutoFit/>
          </a:bodyPr>
          <a:lstStyle/>
          <a:p>
            <a:r>
              <a:rPr lang="tr-TR" sz="3200" dirty="0" smtClean="0"/>
              <a:t>Kitap </a:t>
            </a:r>
            <a:r>
              <a:rPr lang="tr-TR" sz="3200" dirty="0"/>
              <a:t>çeşidi ve sayısı girildikten sonra sayfanın altında oluşan liste incelenecek, </a:t>
            </a:r>
            <a:r>
              <a:rPr lang="tr-TR" sz="3200" dirty="0" smtClean="0"/>
              <a:t>ihtiyaç duyulan kitapların </a:t>
            </a:r>
            <a:r>
              <a:rPr lang="tr-TR" sz="3200" dirty="0"/>
              <a:t>tamamının girilip girilmediği kontrol </a:t>
            </a:r>
            <a:r>
              <a:rPr lang="tr-TR" sz="3200" dirty="0" smtClean="0"/>
              <a:t>edilecektir. İhtiyaç </a:t>
            </a:r>
            <a:r>
              <a:rPr lang="tr-TR" sz="3200" dirty="0"/>
              <a:t>duyulan bütün kitapların giriş işlemi tamamlanıp kaydedildikten sonra “Üst menü” de yer alan “Yazıcı" resmine basılarak girilmiş olan verilerin dökümü alınacak </a:t>
            </a:r>
            <a:r>
              <a:rPr lang="tr-TR" sz="3200" dirty="0" smtClean="0"/>
              <a:t>ve kontrol </a:t>
            </a:r>
            <a:r>
              <a:rPr lang="tr-TR" sz="3200" dirty="0"/>
              <a:t>edilerek onaylanacaktır. </a:t>
            </a:r>
          </a:p>
        </p:txBody>
      </p:sp>
    </p:spTree>
    <p:extLst>
      <p:ext uri="{BB962C8B-B14F-4D97-AF65-F5344CB8AC3E}">
        <p14:creationId xmlns:p14="http://schemas.microsoft.com/office/powerpoint/2010/main" val="6875715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Resim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11965"/>
            <a:ext cx="9144001" cy="1424741"/>
          </a:xfrm>
          <a:prstGeom prst="rect">
            <a:avLst/>
          </a:prstGeom>
        </p:spPr>
      </p:pic>
      <p:sp>
        <p:nvSpPr>
          <p:cNvPr id="4" name="İçerik Yer Tutucusu 2"/>
          <p:cNvSpPr>
            <a:spLocks noGrp="1"/>
          </p:cNvSpPr>
          <p:nvPr>
            <p:ph idx="1"/>
          </p:nvPr>
        </p:nvSpPr>
        <p:spPr>
          <a:xfrm>
            <a:off x="215515" y="1268760"/>
            <a:ext cx="8712968" cy="576064"/>
          </a:xfrm>
        </p:spPr>
        <p:txBody>
          <a:bodyPr>
            <a:noAutofit/>
          </a:bodyPr>
          <a:lstStyle/>
          <a:p>
            <a:pPr marL="0" indent="0" algn="ctr">
              <a:buNone/>
            </a:pPr>
            <a:r>
              <a:rPr lang="tr-TR" sz="4000" b="1" dirty="0" smtClean="0">
                <a:latin typeface="Arial" panose="020B0604020202020204" pitchFamily="34" charset="0"/>
                <a:cs typeface="Arial" panose="020B0604020202020204" pitchFamily="34" charset="0"/>
              </a:rPr>
              <a:t>Kontrol</a:t>
            </a:r>
          </a:p>
        </p:txBody>
      </p:sp>
      <p:sp>
        <p:nvSpPr>
          <p:cNvPr id="5" name="Metin kutusu 4"/>
          <p:cNvSpPr txBox="1"/>
          <p:nvPr/>
        </p:nvSpPr>
        <p:spPr>
          <a:xfrm>
            <a:off x="545279" y="2200796"/>
            <a:ext cx="8208915" cy="2554545"/>
          </a:xfrm>
          <a:prstGeom prst="rect">
            <a:avLst/>
          </a:prstGeom>
          <a:noFill/>
        </p:spPr>
        <p:txBody>
          <a:bodyPr wrap="square" rtlCol="0">
            <a:spAutoFit/>
          </a:bodyPr>
          <a:lstStyle/>
          <a:p>
            <a:pPr algn="ctr"/>
            <a:r>
              <a:rPr lang="tr-TR" sz="3200" dirty="0"/>
              <a:t>Onaylı listenin bir sureti dosyalanacak, bir sureti de ilçe millî eğitim müdürlüğüne gönderilecektir. Listelerde yer alan kitap sayıları denetim ve rehberlik sırasında öğrenci ve öğretmen sayıları ile karşılaştırılarak tutarlığı kontrol edilecektir.</a:t>
            </a:r>
          </a:p>
        </p:txBody>
      </p:sp>
    </p:spTree>
    <p:extLst>
      <p:ext uri="{BB962C8B-B14F-4D97-AF65-F5344CB8AC3E}">
        <p14:creationId xmlns:p14="http://schemas.microsoft.com/office/powerpoint/2010/main" val="16544907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Resim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11965"/>
            <a:ext cx="9144001" cy="1424741"/>
          </a:xfrm>
          <a:prstGeom prst="rect">
            <a:avLst/>
          </a:prstGeom>
        </p:spPr>
      </p:pic>
      <p:sp>
        <p:nvSpPr>
          <p:cNvPr id="4" name="İçerik Yer Tutucusu 2"/>
          <p:cNvSpPr>
            <a:spLocks noGrp="1"/>
          </p:cNvSpPr>
          <p:nvPr>
            <p:ph idx="1"/>
          </p:nvPr>
        </p:nvSpPr>
        <p:spPr>
          <a:xfrm>
            <a:off x="215515" y="1268760"/>
            <a:ext cx="8712968" cy="576064"/>
          </a:xfrm>
        </p:spPr>
        <p:txBody>
          <a:bodyPr>
            <a:noAutofit/>
          </a:bodyPr>
          <a:lstStyle/>
          <a:p>
            <a:pPr marL="0" indent="0" algn="ctr">
              <a:buNone/>
            </a:pPr>
            <a:r>
              <a:rPr lang="tr-TR" sz="4000" b="1" dirty="0"/>
              <a:t>Özel Eğitim Kitapları İhtiyaç Belirleme</a:t>
            </a:r>
            <a:endParaRPr lang="tr-TR" sz="4000" b="1" dirty="0" smtClean="0">
              <a:latin typeface="Arial" panose="020B0604020202020204" pitchFamily="34" charset="0"/>
              <a:cs typeface="Arial" panose="020B0604020202020204" pitchFamily="34" charset="0"/>
            </a:endParaRPr>
          </a:p>
        </p:txBody>
      </p:sp>
      <p:sp>
        <p:nvSpPr>
          <p:cNvPr id="5" name="Metin kutusu 4"/>
          <p:cNvSpPr txBox="1"/>
          <p:nvPr/>
        </p:nvSpPr>
        <p:spPr>
          <a:xfrm>
            <a:off x="545279" y="2200796"/>
            <a:ext cx="8208915" cy="3970318"/>
          </a:xfrm>
          <a:prstGeom prst="rect">
            <a:avLst/>
          </a:prstGeom>
          <a:noFill/>
        </p:spPr>
        <p:txBody>
          <a:bodyPr wrap="square" rtlCol="0">
            <a:spAutoFit/>
          </a:bodyPr>
          <a:lstStyle/>
          <a:p>
            <a:pPr algn="ctr"/>
            <a:r>
              <a:rPr lang="tr-TR" sz="2800" dirty="0"/>
              <a:t>Özel eğitime ihtiyacı olan öğrencilere yönelik olarak hazırlanan eğitim araçları ile görme engelli öğrenciler için hazırlanan Braille baskılı kitap ihtiyaçları da </a:t>
            </a:r>
            <a:r>
              <a:rPr lang="tr-TR" sz="2400" dirty="0"/>
              <a:t>oku</a:t>
            </a:r>
            <a:r>
              <a:rPr lang="tr-TR" sz="2800" dirty="0"/>
              <a:t>l/kurumlar tarafından Kitap Seçim Modülüne girilecektir. Özel eğitime ihtiyacı olan öğrencilerin eğitim gördüğü özel eğitim okulları ile özel eğitim sınıflarına ait kitap ihtiyaçları kitap belirlenirken, takip ettikleri eğitim programına uygun ders kitapları seçilmelidir. </a:t>
            </a:r>
          </a:p>
        </p:txBody>
      </p:sp>
    </p:spTree>
    <p:extLst>
      <p:ext uri="{BB962C8B-B14F-4D97-AF65-F5344CB8AC3E}">
        <p14:creationId xmlns:p14="http://schemas.microsoft.com/office/powerpoint/2010/main" val="15635913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Resim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11965"/>
            <a:ext cx="9144001" cy="1424741"/>
          </a:xfrm>
          <a:prstGeom prst="rect">
            <a:avLst/>
          </a:prstGeom>
        </p:spPr>
      </p:pic>
      <p:sp>
        <p:nvSpPr>
          <p:cNvPr id="4" name="İçerik Yer Tutucusu 2"/>
          <p:cNvSpPr>
            <a:spLocks noGrp="1"/>
          </p:cNvSpPr>
          <p:nvPr>
            <p:ph idx="1"/>
          </p:nvPr>
        </p:nvSpPr>
        <p:spPr>
          <a:xfrm>
            <a:off x="215515" y="1268760"/>
            <a:ext cx="8712968" cy="576064"/>
          </a:xfrm>
        </p:spPr>
        <p:txBody>
          <a:bodyPr>
            <a:noAutofit/>
          </a:bodyPr>
          <a:lstStyle/>
          <a:p>
            <a:pPr marL="0" indent="0" algn="ctr">
              <a:buNone/>
            </a:pPr>
            <a:r>
              <a:rPr lang="tr-TR" sz="4000" b="1" dirty="0"/>
              <a:t>Özel Eğitim Kitapları İhtiyaç Belirleme</a:t>
            </a:r>
            <a:endParaRPr lang="tr-TR" sz="4000" b="1" dirty="0" smtClean="0">
              <a:latin typeface="Arial" panose="020B0604020202020204" pitchFamily="34" charset="0"/>
              <a:cs typeface="Arial" panose="020B0604020202020204" pitchFamily="34" charset="0"/>
            </a:endParaRPr>
          </a:p>
        </p:txBody>
      </p:sp>
      <p:sp>
        <p:nvSpPr>
          <p:cNvPr id="5" name="Metin kutusu 4"/>
          <p:cNvSpPr txBox="1"/>
          <p:nvPr/>
        </p:nvSpPr>
        <p:spPr>
          <a:xfrm>
            <a:off x="545279" y="2200796"/>
            <a:ext cx="8208915" cy="1815882"/>
          </a:xfrm>
          <a:prstGeom prst="rect">
            <a:avLst/>
          </a:prstGeom>
          <a:noFill/>
        </p:spPr>
        <p:txBody>
          <a:bodyPr wrap="square" rtlCol="0">
            <a:spAutoFit/>
          </a:bodyPr>
          <a:lstStyle/>
          <a:p>
            <a:pPr algn="ctr"/>
            <a:r>
              <a:rPr lang="tr-TR" sz="2800" dirty="0"/>
              <a:t>Özel Eğitim Kitapları İhtiyaç Belirleme” ekranına girilecek kitap sayısında sadece okul/kurumunda özel eğitim ihtiyacı olan öğrenci sayısı ve dersi okutan öğretmen sayısı esas alınacaktır.</a:t>
            </a:r>
          </a:p>
        </p:txBody>
      </p:sp>
    </p:spTree>
    <p:extLst>
      <p:ext uri="{BB962C8B-B14F-4D97-AF65-F5344CB8AC3E}">
        <p14:creationId xmlns:p14="http://schemas.microsoft.com/office/powerpoint/2010/main" val="21423869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Resim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11965"/>
            <a:ext cx="9144001" cy="1424741"/>
          </a:xfrm>
          <a:prstGeom prst="rect">
            <a:avLst/>
          </a:prstGeom>
        </p:spPr>
      </p:pic>
      <p:sp>
        <p:nvSpPr>
          <p:cNvPr id="4" name="İçerik Yer Tutucusu 2"/>
          <p:cNvSpPr>
            <a:spLocks noGrp="1"/>
          </p:cNvSpPr>
          <p:nvPr>
            <p:ph idx="1"/>
          </p:nvPr>
        </p:nvSpPr>
        <p:spPr>
          <a:xfrm>
            <a:off x="215515" y="1268760"/>
            <a:ext cx="8712968" cy="576064"/>
          </a:xfrm>
        </p:spPr>
        <p:txBody>
          <a:bodyPr>
            <a:noAutofit/>
          </a:bodyPr>
          <a:lstStyle/>
          <a:p>
            <a:pPr marL="0" indent="0" algn="ctr">
              <a:buNone/>
            </a:pPr>
            <a:r>
              <a:rPr lang="tr-TR" b="1" dirty="0"/>
              <a:t>Braille (Kabartma) Baskılı Kitap İhtiyaç Belirleme</a:t>
            </a:r>
            <a:endParaRPr lang="tr-TR" b="1" dirty="0" smtClean="0">
              <a:latin typeface="Arial" panose="020B0604020202020204" pitchFamily="34" charset="0"/>
              <a:cs typeface="Arial" panose="020B0604020202020204" pitchFamily="34" charset="0"/>
            </a:endParaRPr>
          </a:p>
        </p:txBody>
      </p:sp>
      <p:sp>
        <p:nvSpPr>
          <p:cNvPr id="5" name="Metin kutusu 4"/>
          <p:cNvSpPr txBox="1"/>
          <p:nvPr/>
        </p:nvSpPr>
        <p:spPr>
          <a:xfrm>
            <a:off x="545278" y="1988840"/>
            <a:ext cx="8208915" cy="4401205"/>
          </a:xfrm>
          <a:prstGeom prst="rect">
            <a:avLst/>
          </a:prstGeom>
          <a:noFill/>
        </p:spPr>
        <p:txBody>
          <a:bodyPr wrap="square" rtlCol="0">
            <a:spAutoFit/>
          </a:bodyPr>
          <a:lstStyle/>
          <a:p>
            <a:pPr algn="ctr"/>
            <a:r>
              <a:rPr lang="tr-TR" sz="2800" dirty="0" smtClean="0"/>
              <a:t>“</a:t>
            </a:r>
            <a:r>
              <a:rPr lang="tr-TR" sz="2800" dirty="0"/>
              <a:t>Özel Eğitim Kitapları İhtiyaç Belirleme” </a:t>
            </a:r>
            <a:r>
              <a:rPr lang="tr-TR" sz="2800" dirty="0" smtClean="0"/>
              <a:t>ekranına kitap </a:t>
            </a:r>
            <a:r>
              <a:rPr lang="tr-TR" sz="2800" dirty="0"/>
              <a:t>girişini müteakip, görme engelli öğrenci ve öğretmenlerinden Braille baskılı kitap ihtiyacı olan resmî ve özel okul/kurumlar, bu ihtiyaçlarını “Braille (Kabartma) Baskılı Kitap İhtiyaç Belirleme” ekranına gireceklerdir</a:t>
            </a:r>
            <a:r>
              <a:rPr lang="tr-TR" sz="2800" dirty="0" smtClean="0"/>
              <a:t>. Bu ekrana </a:t>
            </a:r>
            <a:r>
              <a:rPr lang="tr-TR" sz="2800" dirty="0"/>
              <a:t>girilecek kitap sayısında sadece okul/kurumunda Braille (kabartma) baskılı kitap ihtiyacı bulunan görme engelli öğrenci ve öğretmen sayısı esas alınacaktır.</a:t>
            </a:r>
          </a:p>
          <a:p>
            <a:pPr algn="ctr"/>
            <a:endParaRPr lang="tr-TR" sz="2800" dirty="0"/>
          </a:p>
        </p:txBody>
      </p:sp>
    </p:spTree>
    <p:extLst>
      <p:ext uri="{BB962C8B-B14F-4D97-AF65-F5344CB8AC3E}">
        <p14:creationId xmlns:p14="http://schemas.microsoft.com/office/powerpoint/2010/main" val="5820324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Resim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11965"/>
            <a:ext cx="9144001" cy="1424741"/>
          </a:xfrm>
          <a:prstGeom prst="rect">
            <a:avLst/>
          </a:prstGeom>
        </p:spPr>
      </p:pic>
      <p:sp>
        <p:nvSpPr>
          <p:cNvPr id="4" name="İçerik Yer Tutucusu 2"/>
          <p:cNvSpPr>
            <a:spLocks noGrp="1"/>
          </p:cNvSpPr>
          <p:nvPr>
            <p:ph idx="1"/>
          </p:nvPr>
        </p:nvSpPr>
        <p:spPr>
          <a:xfrm>
            <a:off x="215515" y="1268760"/>
            <a:ext cx="8712968" cy="576064"/>
          </a:xfrm>
        </p:spPr>
        <p:txBody>
          <a:bodyPr>
            <a:noAutofit/>
          </a:bodyPr>
          <a:lstStyle/>
          <a:p>
            <a:pPr marL="0" indent="0" algn="ctr">
              <a:buNone/>
            </a:pPr>
            <a:r>
              <a:rPr lang="tr-TR" sz="4400" b="1" dirty="0" smtClean="0"/>
              <a:t>İl ve İlçe Kontrolü</a:t>
            </a:r>
            <a:endParaRPr lang="tr-TR" sz="4400" b="1" dirty="0" smtClean="0">
              <a:latin typeface="Arial" panose="020B0604020202020204" pitchFamily="34" charset="0"/>
              <a:cs typeface="Arial" panose="020B0604020202020204" pitchFamily="34" charset="0"/>
            </a:endParaRPr>
          </a:p>
        </p:txBody>
      </p:sp>
      <p:sp>
        <p:nvSpPr>
          <p:cNvPr id="5" name="Metin kutusu 4"/>
          <p:cNvSpPr txBox="1"/>
          <p:nvPr/>
        </p:nvSpPr>
        <p:spPr>
          <a:xfrm>
            <a:off x="545278" y="2117174"/>
            <a:ext cx="8208915" cy="2062103"/>
          </a:xfrm>
          <a:prstGeom prst="rect">
            <a:avLst/>
          </a:prstGeom>
          <a:noFill/>
        </p:spPr>
        <p:txBody>
          <a:bodyPr wrap="square" rtlCol="0">
            <a:spAutoFit/>
          </a:bodyPr>
          <a:lstStyle/>
          <a:p>
            <a:pPr algn="ctr"/>
            <a:r>
              <a:rPr lang="tr-TR" sz="3200" dirty="0"/>
              <a:t>Kitap ihtiyaçlarının Kitap Seçim Modülüne girişinin kontrol edilmesi için Modül 1-7 Mart 2018 tarihleri arasında il ve içe millî eğitim müdürlüklerinin kullanımına açık </a:t>
            </a:r>
            <a:r>
              <a:rPr lang="tr-TR" sz="3200" dirty="0" smtClean="0"/>
              <a:t>tutulacaktır.</a:t>
            </a:r>
            <a:endParaRPr lang="tr-TR" sz="3200" dirty="0"/>
          </a:p>
        </p:txBody>
      </p:sp>
    </p:spTree>
    <p:extLst>
      <p:ext uri="{BB962C8B-B14F-4D97-AF65-F5344CB8AC3E}">
        <p14:creationId xmlns:p14="http://schemas.microsoft.com/office/powerpoint/2010/main" val="1067481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Resim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11965"/>
            <a:ext cx="9144001" cy="1424741"/>
          </a:xfrm>
          <a:prstGeom prst="rect">
            <a:avLst/>
          </a:prstGeom>
        </p:spPr>
      </p:pic>
      <p:sp>
        <p:nvSpPr>
          <p:cNvPr id="4" name="İçerik Yer Tutucusu 2"/>
          <p:cNvSpPr>
            <a:spLocks noGrp="1"/>
          </p:cNvSpPr>
          <p:nvPr>
            <p:ph idx="1"/>
          </p:nvPr>
        </p:nvSpPr>
        <p:spPr>
          <a:xfrm>
            <a:off x="457200" y="1268760"/>
            <a:ext cx="8229600" cy="576064"/>
          </a:xfrm>
        </p:spPr>
        <p:txBody>
          <a:bodyPr>
            <a:noAutofit/>
          </a:bodyPr>
          <a:lstStyle/>
          <a:p>
            <a:pPr marL="0" indent="0">
              <a:buNone/>
            </a:pPr>
            <a:r>
              <a:rPr lang="tr-TR" sz="4000" b="1" dirty="0" smtClean="0">
                <a:latin typeface="Arial" panose="020B0604020202020204" pitchFamily="34" charset="0"/>
                <a:cs typeface="Arial" panose="020B0604020202020204" pitchFamily="34" charset="0"/>
              </a:rPr>
              <a:t>2018-2019 Kitap Seçim Modülü</a:t>
            </a:r>
          </a:p>
        </p:txBody>
      </p:sp>
      <p:sp>
        <p:nvSpPr>
          <p:cNvPr id="5" name="Metin kutusu 4"/>
          <p:cNvSpPr txBox="1"/>
          <p:nvPr/>
        </p:nvSpPr>
        <p:spPr>
          <a:xfrm>
            <a:off x="539549" y="2332355"/>
            <a:ext cx="2601161" cy="830997"/>
          </a:xfrm>
          <a:prstGeom prst="rect">
            <a:avLst/>
          </a:prstGeom>
          <a:noFill/>
        </p:spPr>
        <p:txBody>
          <a:bodyPr wrap="none" rtlCol="0">
            <a:spAutoFit/>
          </a:bodyPr>
          <a:lstStyle/>
          <a:p>
            <a:r>
              <a:rPr lang="tr-TR" sz="2400" b="1" dirty="0" smtClean="0"/>
              <a:t>Modül Açılış Tarihi </a:t>
            </a:r>
          </a:p>
          <a:p>
            <a:r>
              <a:rPr lang="tr-TR" sz="2400" dirty="0" smtClean="0"/>
              <a:t>01 Şubat 2018</a:t>
            </a:r>
            <a:endParaRPr lang="tr-TR" sz="2400" dirty="0"/>
          </a:p>
        </p:txBody>
      </p:sp>
      <p:sp>
        <p:nvSpPr>
          <p:cNvPr id="8" name="Metin kutusu 7"/>
          <p:cNvSpPr txBox="1"/>
          <p:nvPr/>
        </p:nvSpPr>
        <p:spPr>
          <a:xfrm>
            <a:off x="539549" y="3333006"/>
            <a:ext cx="2866554" cy="830997"/>
          </a:xfrm>
          <a:prstGeom prst="rect">
            <a:avLst/>
          </a:prstGeom>
          <a:noFill/>
        </p:spPr>
        <p:txBody>
          <a:bodyPr wrap="none" rtlCol="0">
            <a:spAutoFit/>
          </a:bodyPr>
          <a:lstStyle/>
          <a:p>
            <a:r>
              <a:rPr lang="tr-TR" sz="2400" b="1" dirty="0" smtClean="0"/>
              <a:t>Modül Kapanış Tarihi</a:t>
            </a:r>
          </a:p>
          <a:p>
            <a:r>
              <a:rPr lang="tr-TR" sz="2400" dirty="0" smtClean="0"/>
              <a:t>28 Şubat 2018</a:t>
            </a:r>
            <a:endParaRPr lang="tr-TR" sz="2400" dirty="0"/>
          </a:p>
        </p:txBody>
      </p:sp>
      <p:sp>
        <p:nvSpPr>
          <p:cNvPr id="10" name="Metin kutusu 9"/>
          <p:cNvSpPr txBox="1"/>
          <p:nvPr/>
        </p:nvSpPr>
        <p:spPr>
          <a:xfrm>
            <a:off x="564587" y="5334307"/>
            <a:ext cx="5109604" cy="830997"/>
          </a:xfrm>
          <a:prstGeom prst="rect">
            <a:avLst/>
          </a:prstGeom>
          <a:noFill/>
        </p:spPr>
        <p:txBody>
          <a:bodyPr wrap="none" rtlCol="0">
            <a:spAutoFit/>
          </a:bodyPr>
          <a:lstStyle/>
          <a:p>
            <a:r>
              <a:rPr lang="tr-TR" sz="2400" b="1" dirty="0" smtClean="0"/>
              <a:t>Modül İnternet Adresi</a:t>
            </a:r>
          </a:p>
          <a:p>
            <a:r>
              <a:rPr lang="tr-TR" sz="2400" dirty="0" smtClean="0"/>
              <a:t>https</a:t>
            </a:r>
            <a:r>
              <a:rPr lang="tr-TR" sz="2400" dirty="0"/>
              <a:t>://mebbis.meb.gov.tr/default.aspx</a:t>
            </a:r>
          </a:p>
        </p:txBody>
      </p:sp>
      <p:sp>
        <p:nvSpPr>
          <p:cNvPr id="11" name="Metin kutusu 10"/>
          <p:cNvSpPr txBox="1"/>
          <p:nvPr/>
        </p:nvSpPr>
        <p:spPr>
          <a:xfrm>
            <a:off x="539549" y="4333657"/>
            <a:ext cx="4725909" cy="830997"/>
          </a:xfrm>
          <a:prstGeom prst="rect">
            <a:avLst/>
          </a:prstGeom>
          <a:noFill/>
        </p:spPr>
        <p:txBody>
          <a:bodyPr wrap="none" rtlCol="0">
            <a:spAutoFit/>
          </a:bodyPr>
          <a:lstStyle/>
          <a:p>
            <a:r>
              <a:rPr lang="tr-TR" sz="2400" b="1" dirty="0" smtClean="0"/>
              <a:t>İlçelerin Kontrol ve Onaylama Tarihi</a:t>
            </a:r>
          </a:p>
          <a:p>
            <a:r>
              <a:rPr lang="tr-TR" sz="2400" dirty="0" smtClean="0"/>
              <a:t>01-07 Mart 2018</a:t>
            </a:r>
            <a:endParaRPr lang="tr-TR" sz="2400" dirty="0"/>
          </a:p>
        </p:txBody>
      </p:sp>
    </p:spTree>
    <p:extLst>
      <p:ext uri="{BB962C8B-B14F-4D97-AF65-F5344CB8AC3E}">
        <p14:creationId xmlns:p14="http://schemas.microsoft.com/office/powerpoint/2010/main" val="1213289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Resim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11965"/>
            <a:ext cx="9144001" cy="1424741"/>
          </a:xfrm>
          <a:prstGeom prst="rect">
            <a:avLst/>
          </a:prstGeom>
        </p:spPr>
      </p:pic>
      <p:sp>
        <p:nvSpPr>
          <p:cNvPr id="4" name="İçerik Yer Tutucusu 2"/>
          <p:cNvSpPr>
            <a:spLocks noGrp="1"/>
          </p:cNvSpPr>
          <p:nvPr>
            <p:ph idx="1"/>
          </p:nvPr>
        </p:nvSpPr>
        <p:spPr>
          <a:xfrm>
            <a:off x="215515" y="1268760"/>
            <a:ext cx="8712968" cy="576064"/>
          </a:xfrm>
        </p:spPr>
        <p:txBody>
          <a:bodyPr>
            <a:noAutofit/>
          </a:bodyPr>
          <a:lstStyle/>
          <a:p>
            <a:pPr marL="0" indent="0" algn="ctr">
              <a:buNone/>
            </a:pPr>
            <a:r>
              <a:rPr lang="tr-TR" sz="4400" b="1" dirty="0" smtClean="0"/>
              <a:t>İnternet Bağlantısı Olmayan Okullar</a:t>
            </a:r>
            <a:endParaRPr lang="tr-TR" sz="4400" b="1" dirty="0" smtClean="0">
              <a:latin typeface="Arial" panose="020B0604020202020204" pitchFamily="34" charset="0"/>
              <a:cs typeface="Arial" panose="020B0604020202020204" pitchFamily="34" charset="0"/>
            </a:endParaRPr>
          </a:p>
        </p:txBody>
      </p:sp>
      <p:sp>
        <p:nvSpPr>
          <p:cNvPr id="5" name="Metin kutusu 4"/>
          <p:cNvSpPr txBox="1"/>
          <p:nvPr/>
        </p:nvSpPr>
        <p:spPr>
          <a:xfrm>
            <a:off x="545278" y="2117174"/>
            <a:ext cx="8208915" cy="2554545"/>
          </a:xfrm>
          <a:prstGeom prst="rect">
            <a:avLst/>
          </a:prstGeom>
          <a:noFill/>
        </p:spPr>
        <p:txBody>
          <a:bodyPr wrap="square" rtlCol="0">
            <a:spAutoFit/>
          </a:bodyPr>
          <a:lstStyle/>
          <a:p>
            <a:pPr algn="ctr"/>
            <a:r>
              <a:rPr lang="tr-TR" sz="3200" dirty="0"/>
              <a:t>İnternet bağlantısı olmadığı için veri girişi yapamayan okulların kitap ihtiyaçları, İnternet bağlantısı olan okullardan ve/veya il/ilçe millî eğitim müdürlüğünden ilgili okulun kurum kodu ile girilecektir.</a:t>
            </a:r>
          </a:p>
        </p:txBody>
      </p:sp>
    </p:spTree>
    <p:extLst>
      <p:ext uri="{BB962C8B-B14F-4D97-AF65-F5344CB8AC3E}">
        <p14:creationId xmlns:p14="http://schemas.microsoft.com/office/powerpoint/2010/main" val="69701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Resim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11965"/>
            <a:ext cx="9144001" cy="1424741"/>
          </a:xfrm>
          <a:prstGeom prst="rect">
            <a:avLst/>
          </a:prstGeom>
        </p:spPr>
      </p:pic>
      <p:sp>
        <p:nvSpPr>
          <p:cNvPr id="4" name="İçerik Yer Tutucusu 2"/>
          <p:cNvSpPr>
            <a:spLocks noGrp="1"/>
          </p:cNvSpPr>
          <p:nvPr>
            <p:ph idx="1"/>
          </p:nvPr>
        </p:nvSpPr>
        <p:spPr>
          <a:xfrm>
            <a:off x="215515" y="1268760"/>
            <a:ext cx="8712968" cy="576064"/>
          </a:xfrm>
        </p:spPr>
        <p:txBody>
          <a:bodyPr>
            <a:noAutofit/>
          </a:bodyPr>
          <a:lstStyle/>
          <a:p>
            <a:pPr marL="0" indent="0" algn="ctr">
              <a:buNone/>
            </a:pPr>
            <a:r>
              <a:rPr lang="tr-TR" sz="4400" b="1" dirty="0" smtClean="0"/>
              <a:t>İlk Defa Açılacak Okullar !!!</a:t>
            </a:r>
            <a:endParaRPr lang="tr-TR" sz="4400" b="1" dirty="0" smtClean="0">
              <a:latin typeface="Arial" panose="020B0604020202020204" pitchFamily="34" charset="0"/>
              <a:cs typeface="Arial" panose="020B0604020202020204" pitchFamily="34" charset="0"/>
            </a:endParaRPr>
          </a:p>
        </p:txBody>
      </p:sp>
      <p:sp>
        <p:nvSpPr>
          <p:cNvPr id="5" name="Metin kutusu 4"/>
          <p:cNvSpPr txBox="1"/>
          <p:nvPr/>
        </p:nvSpPr>
        <p:spPr>
          <a:xfrm>
            <a:off x="545278" y="2117174"/>
            <a:ext cx="8208915" cy="3539430"/>
          </a:xfrm>
          <a:prstGeom prst="rect">
            <a:avLst/>
          </a:prstGeom>
          <a:noFill/>
        </p:spPr>
        <p:txBody>
          <a:bodyPr wrap="square" rtlCol="0">
            <a:spAutoFit/>
          </a:bodyPr>
          <a:lstStyle/>
          <a:p>
            <a:pPr algn="ctr"/>
            <a:r>
              <a:rPr lang="tr-TR" sz="3200" dirty="0"/>
              <a:t>2018-2019 eğitim-öğretim yılında ilk defa açılması planlanan okul öncesi, ilkokul, ortaokul ve ortaöğretim okul/kurumlarının kitap ihtiyaçları, okulun bağlı olduğu il/ilçe millî eğitim müdürlüğü tarafından en yakın okuldan girilecek ve kitaplar teslim alındığında yeni açılan okul/kuruma verilmesi sağlanacaktır.</a:t>
            </a:r>
          </a:p>
        </p:txBody>
      </p:sp>
    </p:spTree>
    <p:extLst>
      <p:ext uri="{BB962C8B-B14F-4D97-AF65-F5344CB8AC3E}">
        <p14:creationId xmlns:p14="http://schemas.microsoft.com/office/powerpoint/2010/main" val="13246882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Resim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11965"/>
            <a:ext cx="9144001" cy="1424741"/>
          </a:xfrm>
          <a:prstGeom prst="rect">
            <a:avLst/>
          </a:prstGeom>
        </p:spPr>
      </p:pic>
      <p:sp>
        <p:nvSpPr>
          <p:cNvPr id="4" name="İçerik Yer Tutucusu 2"/>
          <p:cNvSpPr>
            <a:spLocks noGrp="1"/>
          </p:cNvSpPr>
          <p:nvPr>
            <p:ph idx="1"/>
          </p:nvPr>
        </p:nvSpPr>
        <p:spPr>
          <a:xfrm>
            <a:off x="215515" y="1268760"/>
            <a:ext cx="8712968" cy="576064"/>
          </a:xfrm>
        </p:spPr>
        <p:txBody>
          <a:bodyPr>
            <a:noAutofit/>
          </a:bodyPr>
          <a:lstStyle/>
          <a:p>
            <a:pPr marL="0" indent="0" algn="ctr">
              <a:buNone/>
            </a:pPr>
            <a:r>
              <a:rPr lang="tr-TR" sz="4400" b="1" dirty="0" smtClean="0"/>
              <a:t>KONTROL VE ONAY</a:t>
            </a:r>
            <a:endParaRPr lang="tr-TR" sz="4400" b="1" dirty="0" smtClean="0">
              <a:latin typeface="Arial" panose="020B0604020202020204" pitchFamily="34" charset="0"/>
              <a:cs typeface="Arial" panose="020B0604020202020204" pitchFamily="34" charset="0"/>
            </a:endParaRPr>
          </a:p>
        </p:txBody>
      </p:sp>
      <p:sp>
        <p:nvSpPr>
          <p:cNvPr id="5" name="Metin kutusu 4"/>
          <p:cNvSpPr txBox="1"/>
          <p:nvPr/>
        </p:nvSpPr>
        <p:spPr>
          <a:xfrm>
            <a:off x="545278" y="2117174"/>
            <a:ext cx="8208915" cy="2554545"/>
          </a:xfrm>
          <a:prstGeom prst="rect">
            <a:avLst/>
          </a:prstGeom>
          <a:noFill/>
        </p:spPr>
        <p:txBody>
          <a:bodyPr wrap="square" rtlCol="0">
            <a:spAutoFit/>
          </a:bodyPr>
          <a:lstStyle/>
          <a:p>
            <a:pPr algn="ctr"/>
            <a:r>
              <a:rPr lang="tr-TR" sz="3200" dirty="0"/>
              <a:t>Kitap seçimi yapan veya yapmayan okul/kurumlar ile ihtiyaç girilen kitap sayıları, il ve ilçe millî eğitim müdürlükleri tarafından 1-7 Mart 2018 tarihleri arasında kontrol edilecek ve onaylanacaktır</a:t>
            </a:r>
          </a:p>
        </p:txBody>
      </p:sp>
    </p:spTree>
    <p:extLst>
      <p:ext uri="{BB962C8B-B14F-4D97-AF65-F5344CB8AC3E}">
        <p14:creationId xmlns:p14="http://schemas.microsoft.com/office/powerpoint/2010/main" val="36575420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Resim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11965"/>
            <a:ext cx="9144001" cy="1424741"/>
          </a:xfrm>
          <a:prstGeom prst="rect">
            <a:avLst/>
          </a:prstGeom>
        </p:spPr>
      </p:pic>
      <p:sp>
        <p:nvSpPr>
          <p:cNvPr id="4" name="İçerik Yer Tutucusu 2"/>
          <p:cNvSpPr>
            <a:spLocks noGrp="1"/>
          </p:cNvSpPr>
          <p:nvPr>
            <p:ph idx="1"/>
          </p:nvPr>
        </p:nvSpPr>
        <p:spPr>
          <a:xfrm>
            <a:off x="215515" y="1268760"/>
            <a:ext cx="8712968" cy="576064"/>
          </a:xfrm>
        </p:spPr>
        <p:txBody>
          <a:bodyPr>
            <a:noAutofit/>
          </a:bodyPr>
          <a:lstStyle/>
          <a:p>
            <a:pPr marL="0" indent="0" algn="ctr">
              <a:buNone/>
            </a:pPr>
            <a:r>
              <a:rPr lang="tr-TR" sz="4400" b="1" dirty="0" smtClean="0"/>
              <a:t>Kontrol Et ve Düzelt</a:t>
            </a:r>
            <a:endParaRPr lang="tr-TR" sz="4400" b="1" dirty="0" smtClean="0">
              <a:latin typeface="Arial" panose="020B0604020202020204" pitchFamily="34" charset="0"/>
              <a:cs typeface="Arial" panose="020B0604020202020204" pitchFamily="34" charset="0"/>
            </a:endParaRPr>
          </a:p>
        </p:txBody>
      </p:sp>
      <p:sp>
        <p:nvSpPr>
          <p:cNvPr id="5" name="Metin kutusu 4"/>
          <p:cNvSpPr txBox="1"/>
          <p:nvPr/>
        </p:nvSpPr>
        <p:spPr>
          <a:xfrm>
            <a:off x="545278" y="2117174"/>
            <a:ext cx="8208915" cy="3970318"/>
          </a:xfrm>
          <a:prstGeom prst="rect">
            <a:avLst/>
          </a:prstGeom>
          <a:noFill/>
        </p:spPr>
        <p:txBody>
          <a:bodyPr wrap="square" rtlCol="0">
            <a:spAutoFit/>
          </a:bodyPr>
          <a:lstStyle/>
          <a:p>
            <a:pPr algn="ctr"/>
            <a:r>
              <a:rPr lang="tr-TR" sz="2800" dirty="0" smtClean="0"/>
              <a:t>Kontrol </a:t>
            </a:r>
            <a:r>
              <a:rPr lang="tr-TR" sz="2800" dirty="0"/>
              <a:t>işlemi için Kitap Seçim Modülünün açılış ekranı ile “Kurum Bilgileri” sayfasındaki “Raporlar” seçeneğine basılarak kitap seçimi yapmayan veya eksik yapan okul/kurumların listeleri alınacaktır. Kitap ihtiyacını Modüle girmeyen okul/kurumlar uyarılacak, okul/kurumun girdiği bilgilerde görülen eksiklik, fazlalık veya yanlışlıklar ilgili okulla görüşülerek il ve ilçe millî eğitim müdürlükleri tarafından okulun ekranında düzeltilecektir</a:t>
            </a:r>
          </a:p>
        </p:txBody>
      </p:sp>
    </p:spTree>
    <p:extLst>
      <p:ext uri="{BB962C8B-B14F-4D97-AF65-F5344CB8AC3E}">
        <p14:creationId xmlns:p14="http://schemas.microsoft.com/office/powerpoint/2010/main" val="105273360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Resim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11965"/>
            <a:ext cx="9144001" cy="1424741"/>
          </a:xfrm>
          <a:prstGeom prst="rect">
            <a:avLst/>
          </a:prstGeom>
        </p:spPr>
      </p:pic>
      <p:sp>
        <p:nvSpPr>
          <p:cNvPr id="4" name="İçerik Yer Tutucusu 2"/>
          <p:cNvSpPr>
            <a:spLocks noGrp="1"/>
          </p:cNvSpPr>
          <p:nvPr>
            <p:ph idx="1"/>
          </p:nvPr>
        </p:nvSpPr>
        <p:spPr>
          <a:xfrm>
            <a:off x="215515" y="1268760"/>
            <a:ext cx="8712968" cy="576064"/>
          </a:xfrm>
        </p:spPr>
        <p:txBody>
          <a:bodyPr>
            <a:noAutofit/>
          </a:bodyPr>
          <a:lstStyle/>
          <a:p>
            <a:pPr marL="0" indent="0" algn="ctr">
              <a:buNone/>
            </a:pPr>
            <a:r>
              <a:rPr lang="tr-TR" sz="4400" b="1" dirty="0" smtClean="0"/>
              <a:t>Kontrol Et</a:t>
            </a:r>
            <a:endParaRPr lang="tr-TR" sz="4400" b="1" dirty="0" smtClean="0">
              <a:latin typeface="Arial" panose="020B0604020202020204" pitchFamily="34" charset="0"/>
              <a:cs typeface="Arial" panose="020B0604020202020204" pitchFamily="34" charset="0"/>
            </a:endParaRPr>
          </a:p>
        </p:txBody>
      </p:sp>
      <p:sp>
        <p:nvSpPr>
          <p:cNvPr id="5" name="Metin kutusu 4"/>
          <p:cNvSpPr txBox="1"/>
          <p:nvPr/>
        </p:nvSpPr>
        <p:spPr>
          <a:xfrm>
            <a:off x="545278" y="2117174"/>
            <a:ext cx="8208915" cy="3108543"/>
          </a:xfrm>
          <a:prstGeom prst="rect">
            <a:avLst/>
          </a:prstGeom>
          <a:noFill/>
        </p:spPr>
        <p:txBody>
          <a:bodyPr wrap="square" rtlCol="0">
            <a:spAutoFit/>
          </a:bodyPr>
          <a:lstStyle/>
          <a:p>
            <a:pPr algn="ctr"/>
            <a:r>
              <a:rPr lang="tr-TR" sz="2800" dirty="0"/>
              <a:t>İl ve ilçe milli eğitim Müdürlüklerince, okul/kurumların seçtiği kitapların görülmesi için Kitap Seçim Modülünün açılış ekranı ile “Kurum Bilgileri” sayfasındaki “Ara” butonuna basılarak listeden kurum seçimi yapılacak ve bu kurumun girmiş olduğu kitap bilgileri ekranda kontrol edilecektir. Bu işlemler her kurum için ayrı ayrı tekrarlanacaktır.</a:t>
            </a:r>
          </a:p>
        </p:txBody>
      </p:sp>
    </p:spTree>
    <p:extLst>
      <p:ext uri="{BB962C8B-B14F-4D97-AF65-F5344CB8AC3E}">
        <p14:creationId xmlns:p14="http://schemas.microsoft.com/office/powerpoint/2010/main" val="187995810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Resim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11965"/>
            <a:ext cx="9144001" cy="1424741"/>
          </a:xfrm>
          <a:prstGeom prst="rect">
            <a:avLst/>
          </a:prstGeom>
        </p:spPr>
      </p:pic>
      <p:sp>
        <p:nvSpPr>
          <p:cNvPr id="4" name="İçerik Yer Tutucusu 2"/>
          <p:cNvSpPr>
            <a:spLocks noGrp="1"/>
          </p:cNvSpPr>
          <p:nvPr>
            <p:ph idx="1"/>
          </p:nvPr>
        </p:nvSpPr>
        <p:spPr>
          <a:xfrm>
            <a:off x="215515" y="1268760"/>
            <a:ext cx="8712968" cy="576064"/>
          </a:xfrm>
        </p:spPr>
        <p:txBody>
          <a:bodyPr>
            <a:noAutofit/>
          </a:bodyPr>
          <a:lstStyle/>
          <a:p>
            <a:pPr marL="0" indent="0" algn="ctr">
              <a:buNone/>
            </a:pPr>
            <a:r>
              <a:rPr lang="tr-TR" sz="4400" b="1" dirty="0" smtClean="0"/>
              <a:t>Kitap Seçimi Tamam</a:t>
            </a:r>
            <a:endParaRPr lang="tr-TR" sz="4400" b="1" dirty="0" smtClean="0">
              <a:latin typeface="Arial" panose="020B0604020202020204" pitchFamily="34" charset="0"/>
              <a:cs typeface="Arial" panose="020B0604020202020204" pitchFamily="34" charset="0"/>
            </a:endParaRPr>
          </a:p>
        </p:txBody>
      </p:sp>
      <p:sp>
        <p:nvSpPr>
          <p:cNvPr id="5" name="Metin kutusu 4"/>
          <p:cNvSpPr txBox="1"/>
          <p:nvPr/>
        </p:nvSpPr>
        <p:spPr>
          <a:xfrm>
            <a:off x="545278" y="2117174"/>
            <a:ext cx="8208915" cy="3539430"/>
          </a:xfrm>
          <a:prstGeom prst="rect">
            <a:avLst/>
          </a:prstGeom>
          <a:noFill/>
        </p:spPr>
        <p:txBody>
          <a:bodyPr wrap="square" rtlCol="0">
            <a:spAutoFit/>
          </a:bodyPr>
          <a:lstStyle/>
          <a:p>
            <a:pPr algn="ctr"/>
            <a:r>
              <a:rPr lang="tr-TR" sz="2800" dirty="0"/>
              <a:t>Kontrol işlemi sonucunda kitap girişleri problemsiz olan kurumlar için  “Kitap Muayene İşlemleri” menüsü altında açılacak olan “İlçe Kitap Kontrol Onaylama” ekranında kitap seçimi yapan kurumların listesi görülecektir. Bu listede yer alan “Kitap Seçimi Tamam” ibaresi kitap girişini tam yapan her kurum için seçilecek ve “Kaydet” butonuna basılarak son kontrol sisteme kaydedilecektir.</a:t>
            </a:r>
          </a:p>
        </p:txBody>
      </p:sp>
    </p:spTree>
    <p:extLst>
      <p:ext uri="{BB962C8B-B14F-4D97-AF65-F5344CB8AC3E}">
        <p14:creationId xmlns:p14="http://schemas.microsoft.com/office/powerpoint/2010/main" val="335173139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Resim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11965"/>
            <a:ext cx="9144001" cy="1424741"/>
          </a:xfrm>
          <a:prstGeom prst="rect">
            <a:avLst/>
          </a:prstGeom>
        </p:spPr>
      </p:pic>
      <p:sp>
        <p:nvSpPr>
          <p:cNvPr id="4" name="İçerik Yer Tutucusu 2"/>
          <p:cNvSpPr>
            <a:spLocks noGrp="1"/>
          </p:cNvSpPr>
          <p:nvPr>
            <p:ph idx="1"/>
          </p:nvPr>
        </p:nvSpPr>
        <p:spPr>
          <a:xfrm>
            <a:off x="215515" y="1268760"/>
            <a:ext cx="8712968" cy="576064"/>
          </a:xfrm>
        </p:spPr>
        <p:txBody>
          <a:bodyPr>
            <a:noAutofit/>
          </a:bodyPr>
          <a:lstStyle/>
          <a:p>
            <a:pPr marL="0" indent="0" algn="ctr">
              <a:buNone/>
            </a:pPr>
            <a:r>
              <a:rPr lang="tr-TR" sz="4400" b="1" dirty="0" smtClean="0"/>
              <a:t>İhtiyaç Girmeyen Okul Kalmaması</a:t>
            </a:r>
            <a:endParaRPr lang="tr-TR" sz="4400" b="1" dirty="0" smtClean="0">
              <a:latin typeface="Arial" panose="020B0604020202020204" pitchFamily="34" charset="0"/>
              <a:cs typeface="Arial" panose="020B0604020202020204" pitchFamily="34" charset="0"/>
            </a:endParaRPr>
          </a:p>
        </p:txBody>
      </p:sp>
      <p:sp>
        <p:nvSpPr>
          <p:cNvPr id="5" name="Metin kutusu 4"/>
          <p:cNvSpPr txBox="1"/>
          <p:nvPr/>
        </p:nvSpPr>
        <p:spPr>
          <a:xfrm>
            <a:off x="545278" y="2117174"/>
            <a:ext cx="8208915" cy="3970318"/>
          </a:xfrm>
          <a:prstGeom prst="rect">
            <a:avLst/>
          </a:prstGeom>
          <a:noFill/>
        </p:spPr>
        <p:txBody>
          <a:bodyPr wrap="square" rtlCol="0">
            <a:spAutoFit/>
          </a:bodyPr>
          <a:lstStyle/>
          <a:p>
            <a:pPr algn="ctr"/>
            <a:r>
              <a:rPr lang="tr-TR" sz="2800" dirty="0"/>
              <a:t>İl/ilçe millî eğitim müdürlüklerince onaylanmayan veriler dikkate alınmayacaktır. Okulların girdiği verilerin öngörülen sürede incelenip onaylanmaması durumunda kitap eksiğine neden olunacağından konuya gerekli hassasiyet gösterilecektir.</a:t>
            </a:r>
          </a:p>
          <a:p>
            <a:pPr algn="ctr"/>
            <a:r>
              <a:rPr lang="tr-TR" sz="2800" dirty="0" smtClean="0"/>
              <a:t>Kitap </a:t>
            </a:r>
            <a:r>
              <a:rPr lang="tr-TR" sz="2800" dirty="0"/>
              <a:t>Seçim Modülü, il/ilçenin kullanımına kapatıldıktan sonra Modüle kitap eklenmesi ve il/ilçe onayı mümkün olmayacağından ihtiyaç girmeyen okul kalmaması sağlanacaktır</a:t>
            </a:r>
          </a:p>
        </p:txBody>
      </p:sp>
    </p:spTree>
    <p:extLst>
      <p:ext uri="{BB962C8B-B14F-4D97-AF65-F5344CB8AC3E}">
        <p14:creationId xmlns:p14="http://schemas.microsoft.com/office/powerpoint/2010/main" val="341105023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Resim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11965"/>
            <a:ext cx="9144001" cy="1424741"/>
          </a:xfrm>
          <a:prstGeom prst="rect">
            <a:avLst/>
          </a:prstGeom>
        </p:spPr>
      </p:pic>
      <p:sp>
        <p:nvSpPr>
          <p:cNvPr id="4" name="İçerik Yer Tutucusu 2"/>
          <p:cNvSpPr>
            <a:spLocks noGrp="1"/>
          </p:cNvSpPr>
          <p:nvPr>
            <p:ph idx="1"/>
          </p:nvPr>
        </p:nvSpPr>
        <p:spPr>
          <a:xfrm>
            <a:off x="215515" y="1268760"/>
            <a:ext cx="8712968" cy="576064"/>
          </a:xfrm>
        </p:spPr>
        <p:txBody>
          <a:bodyPr>
            <a:noAutofit/>
          </a:bodyPr>
          <a:lstStyle/>
          <a:p>
            <a:pPr marL="0" indent="0" algn="ctr">
              <a:buNone/>
            </a:pPr>
            <a:r>
              <a:rPr lang="tr-TR" sz="4400" b="1" dirty="0" smtClean="0"/>
              <a:t>İhtiyaç Girmeyen Okul Kalmaması</a:t>
            </a:r>
            <a:endParaRPr lang="tr-TR" sz="4400" b="1" dirty="0" smtClean="0">
              <a:latin typeface="Arial" panose="020B0604020202020204" pitchFamily="34" charset="0"/>
              <a:cs typeface="Arial" panose="020B0604020202020204" pitchFamily="34" charset="0"/>
            </a:endParaRPr>
          </a:p>
        </p:txBody>
      </p:sp>
      <p:sp>
        <p:nvSpPr>
          <p:cNvPr id="5" name="Metin kutusu 4"/>
          <p:cNvSpPr txBox="1"/>
          <p:nvPr/>
        </p:nvSpPr>
        <p:spPr>
          <a:xfrm>
            <a:off x="545278" y="2117174"/>
            <a:ext cx="8208915" cy="2246769"/>
          </a:xfrm>
          <a:prstGeom prst="rect">
            <a:avLst/>
          </a:prstGeom>
          <a:noFill/>
        </p:spPr>
        <p:txBody>
          <a:bodyPr wrap="square" rtlCol="0">
            <a:spAutoFit/>
          </a:bodyPr>
          <a:lstStyle/>
          <a:p>
            <a:r>
              <a:rPr lang="tr-TR" sz="2800" dirty="0"/>
              <a:t>Kitap Seçim Modülüne girilen kitap sayısının eksikliği ve fazlalığı ile veri girişi yapmayan veya eksik yapan okul/kurumlardan okul/kurum müdürleri ve il/ilçe millî eğitim müdürleri sorumlu olacak, konuya ilişkin iş ve işlemler, Maarif Müfettişleri tarafından da izlenecektir</a:t>
            </a:r>
            <a:r>
              <a:rPr lang="tr-TR" sz="2800" dirty="0" smtClean="0"/>
              <a:t>.</a:t>
            </a:r>
            <a:endParaRPr lang="tr-TR" sz="2800" dirty="0"/>
          </a:p>
        </p:txBody>
      </p:sp>
    </p:spTree>
    <p:extLst>
      <p:ext uri="{BB962C8B-B14F-4D97-AF65-F5344CB8AC3E}">
        <p14:creationId xmlns:p14="http://schemas.microsoft.com/office/powerpoint/2010/main" val="242604582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Resim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11965"/>
            <a:ext cx="9144001" cy="1424741"/>
          </a:xfrm>
          <a:prstGeom prst="rect">
            <a:avLst/>
          </a:prstGeom>
        </p:spPr>
      </p:pic>
      <p:sp>
        <p:nvSpPr>
          <p:cNvPr id="4" name="İçerik Yer Tutucusu 2"/>
          <p:cNvSpPr>
            <a:spLocks noGrp="1"/>
          </p:cNvSpPr>
          <p:nvPr>
            <p:ph idx="1"/>
          </p:nvPr>
        </p:nvSpPr>
        <p:spPr>
          <a:xfrm>
            <a:off x="215515" y="1268760"/>
            <a:ext cx="8712968" cy="576064"/>
          </a:xfrm>
        </p:spPr>
        <p:txBody>
          <a:bodyPr>
            <a:noAutofit/>
          </a:bodyPr>
          <a:lstStyle/>
          <a:p>
            <a:pPr marL="0" indent="0" algn="ctr">
              <a:buNone/>
            </a:pPr>
            <a:r>
              <a:rPr lang="tr-TR" sz="4400" b="1" dirty="0" smtClean="0"/>
              <a:t>Yazılı </a:t>
            </a:r>
            <a:r>
              <a:rPr lang="tr-TR" sz="4400" b="1" dirty="0"/>
              <a:t>veya </a:t>
            </a:r>
            <a:r>
              <a:rPr lang="tr-TR" sz="4400" b="1" dirty="0" err="1" smtClean="0"/>
              <a:t>Şifai</a:t>
            </a:r>
            <a:r>
              <a:rPr lang="tr-TR" sz="4400" b="1" dirty="0" smtClean="0"/>
              <a:t> Olarak Kitap İhtiyacı Bildirilmeyecek</a:t>
            </a:r>
            <a:endParaRPr lang="tr-TR" sz="4400" b="1" dirty="0" smtClean="0">
              <a:latin typeface="Arial" panose="020B0604020202020204" pitchFamily="34" charset="0"/>
              <a:cs typeface="Arial" panose="020B0604020202020204" pitchFamily="34" charset="0"/>
            </a:endParaRPr>
          </a:p>
        </p:txBody>
      </p:sp>
      <p:sp>
        <p:nvSpPr>
          <p:cNvPr id="5" name="Metin kutusu 4"/>
          <p:cNvSpPr txBox="1"/>
          <p:nvPr/>
        </p:nvSpPr>
        <p:spPr>
          <a:xfrm>
            <a:off x="545278" y="2996952"/>
            <a:ext cx="8208915" cy="3416320"/>
          </a:xfrm>
          <a:prstGeom prst="rect">
            <a:avLst/>
          </a:prstGeom>
          <a:noFill/>
        </p:spPr>
        <p:txBody>
          <a:bodyPr wrap="square" rtlCol="0">
            <a:spAutoFit/>
          </a:bodyPr>
          <a:lstStyle/>
          <a:p>
            <a:pPr algn="ctr"/>
            <a:r>
              <a:rPr lang="tr-TR" sz="3600" dirty="0"/>
              <a:t>2018-2019 eğitim-öğretim yılı kitap ihtiyacı, </a:t>
            </a:r>
            <a:r>
              <a:rPr lang="tr-TR" sz="3600" dirty="0" smtClean="0"/>
              <a:t>bu açıklamalar </a:t>
            </a:r>
            <a:r>
              <a:rPr lang="tr-TR" sz="3600" dirty="0"/>
              <a:t>çerçevesinde Kitap Seçim Modülüne girilecek, okul/kurum veya il/ilçe millî eğitim müdürlüklerince Bakanlığa yazılı veya </a:t>
            </a:r>
            <a:r>
              <a:rPr lang="tr-TR" sz="3600" dirty="0" err="1"/>
              <a:t>şifai</a:t>
            </a:r>
            <a:r>
              <a:rPr lang="tr-TR" sz="3600" dirty="0"/>
              <a:t> olarak kitap ihtiyacı bildirilmeyecektir.</a:t>
            </a:r>
          </a:p>
        </p:txBody>
      </p:sp>
    </p:spTree>
    <p:extLst>
      <p:ext uri="{BB962C8B-B14F-4D97-AF65-F5344CB8AC3E}">
        <p14:creationId xmlns:p14="http://schemas.microsoft.com/office/powerpoint/2010/main" val="352968760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Resim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11965"/>
            <a:ext cx="9144001" cy="1424741"/>
          </a:xfrm>
          <a:prstGeom prst="rect">
            <a:avLst/>
          </a:prstGeom>
        </p:spPr>
      </p:pic>
      <p:sp>
        <p:nvSpPr>
          <p:cNvPr id="4" name="İçerik Yer Tutucusu 2"/>
          <p:cNvSpPr>
            <a:spLocks noGrp="1"/>
          </p:cNvSpPr>
          <p:nvPr>
            <p:ph idx="1"/>
          </p:nvPr>
        </p:nvSpPr>
        <p:spPr>
          <a:xfrm>
            <a:off x="323528" y="1268760"/>
            <a:ext cx="8712968" cy="576064"/>
          </a:xfrm>
        </p:spPr>
        <p:txBody>
          <a:bodyPr>
            <a:noAutofit/>
          </a:bodyPr>
          <a:lstStyle/>
          <a:p>
            <a:pPr marL="0" indent="0" algn="ctr">
              <a:buNone/>
            </a:pPr>
            <a:r>
              <a:rPr lang="tr-TR" sz="4400" b="1" dirty="0" smtClean="0"/>
              <a:t>Soru ve Sorunlar İçin</a:t>
            </a:r>
            <a:endParaRPr lang="tr-TR" sz="4400" b="1" dirty="0" smtClean="0">
              <a:latin typeface="Arial" panose="020B0604020202020204" pitchFamily="34" charset="0"/>
              <a:cs typeface="Arial" panose="020B0604020202020204" pitchFamily="34" charset="0"/>
            </a:endParaRPr>
          </a:p>
        </p:txBody>
      </p:sp>
      <p:sp>
        <p:nvSpPr>
          <p:cNvPr id="5" name="Metin kutusu 4"/>
          <p:cNvSpPr txBox="1"/>
          <p:nvPr/>
        </p:nvSpPr>
        <p:spPr>
          <a:xfrm>
            <a:off x="518984" y="2060848"/>
            <a:ext cx="8208915" cy="4524315"/>
          </a:xfrm>
          <a:prstGeom prst="rect">
            <a:avLst/>
          </a:prstGeom>
          <a:noFill/>
        </p:spPr>
        <p:txBody>
          <a:bodyPr wrap="square" rtlCol="0">
            <a:spAutoFit/>
          </a:bodyPr>
          <a:lstStyle/>
          <a:p>
            <a:pPr algn="ctr"/>
            <a:r>
              <a:rPr lang="tr-TR" sz="3600" dirty="0"/>
              <a:t>Kitap Seçim Modülüne bilgi girişi sürecinde karşılaşılan genel sorunlar için Destek Hizmetleri Genel Müdürlüğünün 0312 413 1551-1912 numaralı telefonlarından bilgi alınabilecektir. Kitapların içerikleri veya okutulacağı sınıflarla ilgili tereddüde düşülmesi halinde gerekli bilgi okulun bağlı bulunduğu Genel Müdürlükten alınacaktır.</a:t>
            </a:r>
          </a:p>
        </p:txBody>
      </p:sp>
    </p:spTree>
    <p:extLst>
      <p:ext uri="{BB962C8B-B14F-4D97-AF65-F5344CB8AC3E}">
        <p14:creationId xmlns:p14="http://schemas.microsoft.com/office/powerpoint/2010/main" val="15755040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Resim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11965"/>
            <a:ext cx="9144001" cy="1424741"/>
          </a:xfrm>
          <a:prstGeom prst="rect">
            <a:avLst/>
          </a:prstGeom>
        </p:spPr>
      </p:pic>
      <p:sp>
        <p:nvSpPr>
          <p:cNvPr id="4" name="İçerik Yer Tutucusu 2"/>
          <p:cNvSpPr>
            <a:spLocks noGrp="1"/>
          </p:cNvSpPr>
          <p:nvPr>
            <p:ph idx="1"/>
          </p:nvPr>
        </p:nvSpPr>
        <p:spPr>
          <a:xfrm>
            <a:off x="457200" y="1268760"/>
            <a:ext cx="8229600" cy="576064"/>
          </a:xfrm>
        </p:spPr>
        <p:txBody>
          <a:bodyPr>
            <a:noAutofit/>
          </a:bodyPr>
          <a:lstStyle/>
          <a:p>
            <a:pPr marL="0" indent="0" algn="ctr">
              <a:buNone/>
            </a:pPr>
            <a:r>
              <a:rPr lang="tr-TR" sz="4000" b="1" dirty="0" smtClean="0">
                <a:latin typeface="Arial" panose="020B0604020202020204" pitchFamily="34" charset="0"/>
                <a:cs typeface="Arial" panose="020B0604020202020204" pitchFamily="34" charset="0"/>
              </a:rPr>
              <a:t>Açıklamalara Dikkat !!!</a:t>
            </a:r>
          </a:p>
        </p:txBody>
      </p:sp>
      <p:sp>
        <p:nvSpPr>
          <p:cNvPr id="5" name="Metin kutusu 4"/>
          <p:cNvSpPr txBox="1"/>
          <p:nvPr/>
        </p:nvSpPr>
        <p:spPr>
          <a:xfrm>
            <a:off x="539549" y="2332355"/>
            <a:ext cx="7632851" cy="3539430"/>
          </a:xfrm>
          <a:prstGeom prst="rect">
            <a:avLst/>
          </a:prstGeom>
          <a:noFill/>
        </p:spPr>
        <p:txBody>
          <a:bodyPr wrap="square" rtlCol="0">
            <a:spAutoFit/>
          </a:bodyPr>
          <a:lstStyle/>
          <a:p>
            <a:pPr algn="ctr"/>
            <a:r>
              <a:rPr lang="tr-TR" sz="2800" dirty="0"/>
              <a:t>Ücretsiz dağıtıma esas ders kitabı miktarı</a:t>
            </a:r>
            <a:r>
              <a:rPr lang="tr-TR" sz="2800" dirty="0" smtClean="0"/>
              <a:t>, Kitap </a:t>
            </a:r>
            <a:r>
              <a:rPr lang="tr-TR" sz="2800" dirty="0"/>
              <a:t>Seçim Modülüne </a:t>
            </a:r>
            <a:r>
              <a:rPr lang="tr-TR" sz="2800" dirty="0" smtClean="0"/>
              <a:t>girilen ve onaylanan </a:t>
            </a:r>
            <a:r>
              <a:rPr lang="tr-TR" sz="2800" dirty="0"/>
              <a:t>verilere göre </a:t>
            </a:r>
            <a:r>
              <a:rPr lang="tr-TR" sz="2800" dirty="0" smtClean="0"/>
              <a:t>belirlenmektedir.</a:t>
            </a:r>
            <a:r>
              <a:rPr lang="tr-TR" sz="2800" dirty="0"/>
              <a:t> </a:t>
            </a:r>
            <a:endParaRPr lang="tr-TR" sz="2800" dirty="0" smtClean="0"/>
          </a:p>
          <a:p>
            <a:pPr algn="ctr"/>
            <a:r>
              <a:rPr lang="tr-TR" sz="2800" dirty="0" smtClean="0"/>
              <a:t>Bu yüzden kitap </a:t>
            </a:r>
            <a:r>
              <a:rPr lang="tr-TR" sz="2800" dirty="0"/>
              <a:t>ihtiyacının karşılanmasında </a:t>
            </a:r>
            <a:r>
              <a:rPr lang="tr-TR" sz="2800" dirty="0" smtClean="0"/>
              <a:t>sıkıntı </a:t>
            </a:r>
            <a:r>
              <a:rPr lang="tr-TR" sz="2800" dirty="0"/>
              <a:t>yaşanmaması için ihtiyaç miktarı </a:t>
            </a:r>
            <a:r>
              <a:rPr lang="tr-TR" sz="2800" dirty="0" smtClean="0"/>
              <a:t>girilirken</a:t>
            </a:r>
            <a:r>
              <a:rPr lang="tr-TR" sz="2800" dirty="0"/>
              <a:t>, </a:t>
            </a:r>
            <a:r>
              <a:rPr lang="tr-TR" sz="2800" dirty="0" smtClean="0"/>
              <a:t>2018/2 </a:t>
            </a:r>
            <a:r>
              <a:rPr lang="tr-TR" sz="2800" dirty="0" err="1" smtClean="0"/>
              <a:t>nolu</a:t>
            </a:r>
            <a:r>
              <a:rPr lang="tr-TR" sz="2800" dirty="0" smtClean="0"/>
              <a:t> Genelgeye </a:t>
            </a:r>
            <a:r>
              <a:rPr lang="tr-TR" sz="2800" dirty="0"/>
              <a:t>ve her ders kitabı için konulan açıklamalar ile </a:t>
            </a:r>
            <a:r>
              <a:rPr lang="tr-TR" sz="2800" dirty="0" smtClean="0"/>
              <a:t>bahsedeceğimiz  hususlara </a:t>
            </a:r>
            <a:r>
              <a:rPr lang="tr-TR" sz="2800" dirty="0"/>
              <a:t>da dikkat edilmesi gerekmektedir.</a:t>
            </a:r>
          </a:p>
        </p:txBody>
      </p:sp>
    </p:spTree>
    <p:extLst>
      <p:ext uri="{BB962C8B-B14F-4D97-AF65-F5344CB8AC3E}">
        <p14:creationId xmlns:p14="http://schemas.microsoft.com/office/powerpoint/2010/main" val="2105256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Resim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11965"/>
            <a:ext cx="9144001" cy="1424741"/>
          </a:xfrm>
          <a:prstGeom prst="rect">
            <a:avLst/>
          </a:prstGeom>
        </p:spPr>
      </p:pic>
      <p:sp>
        <p:nvSpPr>
          <p:cNvPr id="4" name="İçerik Yer Tutucusu 2"/>
          <p:cNvSpPr>
            <a:spLocks noGrp="1"/>
          </p:cNvSpPr>
          <p:nvPr>
            <p:ph idx="1"/>
          </p:nvPr>
        </p:nvSpPr>
        <p:spPr>
          <a:xfrm>
            <a:off x="215515" y="1412776"/>
            <a:ext cx="8712968" cy="576064"/>
          </a:xfrm>
        </p:spPr>
        <p:txBody>
          <a:bodyPr>
            <a:noAutofit/>
          </a:bodyPr>
          <a:lstStyle/>
          <a:p>
            <a:pPr marL="0" indent="0" algn="ctr">
              <a:buNone/>
            </a:pPr>
            <a:r>
              <a:rPr lang="tr-TR" sz="4000" b="1" dirty="0" smtClean="0">
                <a:latin typeface="Arial" panose="020B0604020202020204" pitchFamily="34" charset="0"/>
                <a:cs typeface="Arial" panose="020B0604020202020204" pitchFamily="34" charset="0"/>
              </a:rPr>
              <a:t>Ortak Kitap Sayılarının Eşit Olması</a:t>
            </a:r>
          </a:p>
        </p:txBody>
      </p:sp>
      <p:sp>
        <p:nvSpPr>
          <p:cNvPr id="5" name="Metin kutusu 4"/>
          <p:cNvSpPr txBox="1"/>
          <p:nvPr/>
        </p:nvSpPr>
        <p:spPr>
          <a:xfrm>
            <a:off x="539549" y="2332354"/>
            <a:ext cx="8208915" cy="3046988"/>
          </a:xfrm>
          <a:prstGeom prst="rect">
            <a:avLst/>
          </a:prstGeom>
          <a:noFill/>
        </p:spPr>
        <p:txBody>
          <a:bodyPr wrap="square" rtlCol="0">
            <a:spAutoFit/>
          </a:bodyPr>
          <a:lstStyle/>
          <a:p>
            <a:pPr algn="ctr"/>
            <a:r>
              <a:rPr lang="tr-TR" sz="3200" dirty="0"/>
              <a:t>Aynı sınıfta okutulan ortak </a:t>
            </a:r>
            <a:r>
              <a:rPr lang="tr-TR" sz="3200" dirty="0" smtClean="0"/>
              <a:t>kitapların </a:t>
            </a:r>
            <a:r>
              <a:rPr lang="tr-TR" sz="3200" dirty="0"/>
              <a:t>öğretmen sayısı dışında eşit sayıda girilmesi gerekmektedir. (Örneğin; Türkçe 2, Hayat Bilgisi 2, İngilizce 2, Matematik ve Müzik 2 kitaplarının eşit sayıda girilmesi) takım kitaplarda ders kitabı sayısı ile öğrenci çalışma kitabı sayısı eşit </a:t>
            </a:r>
            <a:r>
              <a:rPr lang="tr-TR" sz="3200" dirty="0" smtClean="0"/>
              <a:t>olacak</a:t>
            </a:r>
            <a:endParaRPr lang="tr-TR" sz="3200"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7306" y="5661248"/>
            <a:ext cx="8039100" cy="809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Yuvarlatılmış Dikdörtgen 1"/>
          <p:cNvSpPr/>
          <p:nvPr/>
        </p:nvSpPr>
        <p:spPr>
          <a:xfrm>
            <a:off x="8028384" y="5949280"/>
            <a:ext cx="578022" cy="521593"/>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41178807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Resim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11965"/>
            <a:ext cx="9144001" cy="1424741"/>
          </a:xfrm>
          <a:prstGeom prst="rect">
            <a:avLst/>
          </a:prstGeom>
        </p:spPr>
      </p:pic>
      <p:sp>
        <p:nvSpPr>
          <p:cNvPr id="4" name="İçerik Yer Tutucusu 2"/>
          <p:cNvSpPr>
            <a:spLocks noGrp="1"/>
          </p:cNvSpPr>
          <p:nvPr>
            <p:ph idx="1"/>
          </p:nvPr>
        </p:nvSpPr>
        <p:spPr>
          <a:xfrm>
            <a:off x="215515" y="1412776"/>
            <a:ext cx="8712968" cy="576064"/>
          </a:xfrm>
        </p:spPr>
        <p:txBody>
          <a:bodyPr>
            <a:noAutofit/>
          </a:bodyPr>
          <a:lstStyle/>
          <a:p>
            <a:pPr marL="0" indent="0" algn="ctr">
              <a:buNone/>
            </a:pPr>
            <a:r>
              <a:rPr lang="tr-TR" sz="4000" b="1" dirty="0" smtClean="0">
                <a:latin typeface="Arial" panose="020B0604020202020204" pitchFamily="34" charset="0"/>
                <a:cs typeface="Arial" panose="020B0604020202020204" pitchFamily="34" charset="0"/>
              </a:rPr>
              <a:t>Öğretmen Kitapları Sayısı</a:t>
            </a:r>
          </a:p>
        </p:txBody>
      </p:sp>
      <p:sp>
        <p:nvSpPr>
          <p:cNvPr id="5" name="Metin kutusu 4"/>
          <p:cNvSpPr txBox="1"/>
          <p:nvPr/>
        </p:nvSpPr>
        <p:spPr>
          <a:xfrm>
            <a:off x="545279" y="2159454"/>
            <a:ext cx="8208915" cy="1200329"/>
          </a:xfrm>
          <a:prstGeom prst="rect">
            <a:avLst/>
          </a:prstGeom>
          <a:noFill/>
        </p:spPr>
        <p:txBody>
          <a:bodyPr wrap="square" rtlCol="0">
            <a:spAutoFit/>
          </a:bodyPr>
          <a:lstStyle/>
          <a:p>
            <a:pPr algn="ctr"/>
            <a:r>
              <a:rPr lang="tr-TR" sz="3600" dirty="0"/>
              <a:t>Öğretmen kitaplarına ihtiyaç girerken ilgili dersin öğretmen sayısı kadar girilecektir. </a:t>
            </a:r>
          </a:p>
        </p:txBody>
      </p:sp>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b="1670"/>
          <a:stretch/>
        </p:blipFill>
        <p:spPr bwMode="auto">
          <a:xfrm>
            <a:off x="683568" y="3380104"/>
            <a:ext cx="6934200" cy="3165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Yuvarlatılmış Dikdörtgen 1"/>
          <p:cNvSpPr/>
          <p:nvPr/>
        </p:nvSpPr>
        <p:spPr>
          <a:xfrm>
            <a:off x="683568" y="6401800"/>
            <a:ext cx="6934200" cy="144016"/>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 name="Dikdörtgen Belirtme Çizgisi 2"/>
          <p:cNvSpPr/>
          <p:nvPr/>
        </p:nvSpPr>
        <p:spPr>
          <a:xfrm>
            <a:off x="7668344" y="4725144"/>
            <a:ext cx="1346720" cy="1316616"/>
          </a:xfrm>
          <a:prstGeom prst="wedgeRectCallout">
            <a:avLst>
              <a:gd name="adj1" fmla="val -56302"/>
              <a:gd name="adj2" fmla="val 81677"/>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dirty="0" smtClean="0">
                <a:solidFill>
                  <a:srgbClr val="FF0000"/>
                </a:solidFill>
              </a:rPr>
              <a:t>Ders kitabı kadar öğretmen kitabı seçilmiş.</a:t>
            </a:r>
            <a:endParaRPr lang="tr-TR" sz="1600" dirty="0">
              <a:solidFill>
                <a:srgbClr val="FF0000"/>
              </a:solidFill>
            </a:endParaRPr>
          </a:p>
        </p:txBody>
      </p:sp>
    </p:spTree>
    <p:extLst>
      <p:ext uri="{BB962C8B-B14F-4D97-AF65-F5344CB8AC3E}">
        <p14:creationId xmlns:p14="http://schemas.microsoft.com/office/powerpoint/2010/main" val="12845637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Resim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11965"/>
            <a:ext cx="9144001" cy="1424741"/>
          </a:xfrm>
          <a:prstGeom prst="rect">
            <a:avLst/>
          </a:prstGeom>
        </p:spPr>
      </p:pic>
      <p:sp>
        <p:nvSpPr>
          <p:cNvPr id="4" name="İçerik Yer Tutucusu 2"/>
          <p:cNvSpPr>
            <a:spLocks noGrp="1"/>
          </p:cNvSpPr>
          <p:nvPr>
            <p:ph idx="1"/>
          </p:nvPr>
        </p:nvSpPr>
        <p:spPr>
          <a:xfrm>
            <a:off x="215515" y="1268760"/>
            <a:ext cx="8712968" cy="576064"/>
          </a:xfrm>
        </p:spPr>
        <p:txBody>
          <a:bodyPr>
            <a:noAutofit/>
          </a:bodyPr>
          <a:lstStyle/>
          <a:p>
            <a:pPr marL="0" indent="0" algn="ctr">
              <a:buNone/>
            </a:pPr>
            <a:r>
              <a:rPr lang="tr-TR" sz="4000" b="1" dirty="0" smtClean="0">
                <a:latin typeface="Arial" panose="020B0604020202020204" pitchFamily="34" charset="0"/>
                <a:cs typeface="Arial" panose="020B0604020202020204" pitchFamily="34" charset="0"/>
              </a:rPr>
              <a:t>Okul Türü</a:t>
            </a:r>
          </a:p>
        </p:txBody>
      </p:sp>
      <p:sp>
        <p:nvSpPr>
          <p:cNvPr id="5" name="Metin kutusu 4"/>
          <p:cNvSpPr txBox="1"/>
          <p:nvPr/>
        </p:nvSpPr>
        <p:spPr>
          <a:xfrm>
            <a:off x="545279" y="2060848"/>
            <a:ext cx="8208915" cy="4524315"/>
          </a:xfrm>
          <a:prstGeom prst="rect">
            <a:avLst/>
          </a:prstGeom>
          <a:noFill/>
        </p:spPr>
        <p:txBody>
          <a:bodyPr wrap="square" rtlCol="0">
            <a:spAutoFit/>
          </a:bodyPr>
          <a:lstStyle/>
          <a:p>
            <a:pPr algn="ctr"/>
            <a:r>
              <a:rPr lang="tr-TR" sz="3200" dirty="0"/>
              <a:t>Kitap Seçim Modülünde kitapların hangi okul türüne ait olduğu belirtilmektedir. Ayrıca, her kitapla ilgili </a:t>
            </a:r>
            <a:r>
              <a:rPr lang="tr-TR" sz="3200" dirty="0">
                <a:solidFill>
                  <a:srgbClr val="FF0000"/>
                </a:solidFill>
              </a:rPr>
              <a:t>http://</a:t>
            </a:r>
            <a:r>
              <a:rPr lang="tr-TR" sz="3200" dirty="0" smtClean="0">
                <a:solidFill>
                  <a:srgbClr val="FF0000"/>
                </a:solidFill>
              </a:rPr>
              <a:t>ttkb.meb. gov.tr/ www/</a:t>
            </a:r>
            <a:r>
              <a:rPr lang="tr-TR" sz="3200" dirty="0" err="1" smtClean="0">
                <a:solidFill>
                  <a:srgbClr val="FF0000"/>
                </a:solidFill>
              </a:rPr>
              <a:t>haftalik</a:t>
            </a:r>
            <a:r>
              <a:rPr lang="tr-TR" sz="3200" dirty="0" smtClean="0">
                <a:solidFill>
                  <a:srgbClr val="FF0000"/>
                </a:solidFill>
              </a:rPr>
              <a:t>-ders-</a:t>
            </a:r>
            <a:r>
              <a:rPr lang="tr-TR" sz="3200" dirty="0" err="1" smtClean="0">
                <a:solidFill>
                  <a:srgbClr val="FF0000"/>
                </a:solidFill>
              </a:rPr>
              <a:t>cizelgeleri</a:t>
            </a:r>
            <a:r>
              <a:rPr lang="tr-TR" sz="3200" dirty="0" smtClean="0">
                <a:solidFill>
                  <a:srgbClr val="FF0000"/>
                </a:solidFill>
              </a:rPr>
              <a:t>/</a:t>
            </a:r>
            <a:r>
              <a:rPr lang="tr-TR" sz="3200" dirty="0" err="1" smtClean="0">
                <a:solidFill>
                  <a:srgbClr val="FF0000"/>
                </a:solidFill>
              </a:rPr>
              <a:t>kate</a:t>
            </a:r>
            <a:r>
              <a:rPr lang="tr-TR" sz="3200" dirty="0" smtClean="0">
                <a:solidFill>
                  <a:srgbClr val="FF0000"/>
                </a:solidFill>
              </a:rPr>
              <a:t> </a:t>
            </a:r>
            <a:r>
              <a:rPr lang="tr-TR" sz="3200" dirty="0" err="1" smtClean="0">
                <a:solidFill>
                  <a:srgbClr val="FF0000"/>
                </a:solidFill>
              </a:rPr>
              <a:t>gori</a:t>
            </a:r>
            <a:r>
              <a:rPr lang="tr-TR" sz="3200" dirty="0" smtClean="0">
                <a:solidFill>
                  <a:srgbClr val="FF0000"/>
                </a:solidFill>
              </a:rPr>
              <a:t>/7 </a:t>
            </a:r>
            <a:r>
              <a:rPr lang="tr-TR" sz="3200" dirty="0"/>
              <a:t>adresinde yer alan “Haftalık Ders Çizelgeleri” dikkate alınacak ve </a:t>
            </a:r>
            <a:r>
              <a:rPr lang="tr-TR" sz="3200" dirty="0" smtClean="0"/>
              <a:t>resmi yazı ekinde gönderdiğimiz listedeki </a:t>
            </a:r>
            <a:r>
              <a:rPr lang="tr-TR" sz="3200" dirty="0"/>
              <a:t>açıklamalar mutlaka okunacak ve kitabın hangi okul türüne ait olduğu görülerek ihtiyaç girilecektir. </a:t>
            </a:r>
          </a:p>
        </p:txBody>
      </p:sp>
    </p:spTree>
    <p:extLst>
      <p:ext uri="{BB962C8B-B14F-4D97-AF65-F5344CB8AC3E}">
        <p14:creationId xmlns:p14="http://schemas.microsoft.com/office/powerpoint/2010/main" val="3555661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Resim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11965"/>
            <a:ext cx="9144001" cy="1424741"/>
          </a:xfrm>
          <a:prstGeom prst="rect">
            <a:avLst/>
          </a:prstGeom>
        </p:spPr>
      </p:pic>
      <p:sp>
        <p:nvSpPr>
          <p:cNvPr id="4" name="İçerik Yer Tutucusu 2"/>
          <p:cNvSpPr>
            <a:spLocks noGrp="1"/>
          </p:cNvSpPr>
          <p:nvPr>
            <p:ph idx="1"/>
          </p:nvPr>
        </p:nvSpPr>
        <p:spPr>
          <a:xfrm>
            <a:off x="215515" y="1268760"/>
            <a:ext cx="8712968" cy="576064"/>
          </a:xfrm>
        </p:spPr>
        <p:txBody>
          <a:bodyPr>
            <a:noAutofit/>
          </a:bodyPr>
          <a:lstStyle/>
          <a:p>
            <a:pPr marL="0" indent="0" algn="ctr">
              <a:buNone/>
            </a:pPr>
            <a:r>
              <a:rPr lang="tr-TR" sz="4000" b="1" dirty="0" smtClean="0">
                <a:latin typeface="Arial" panose="020B0604020202020204" pitchFamily="34" charset="0"/>
                <a:cs typeface="Arial" panose="020B0604020202020204" pitchFamily="34" charset="0"/>
              </a:rPr>
              <a:t>Yabancı Dil Kitapları</a:t>
            </a:r>
          </a:p>
        </p:txBody>
      </p:sp>
      <p:sp>
        <p:nvSpPr>
          <p:cNvPr id="5" name="Metin kutusu 4"/>
          <p:cNvSpPr txBox="1"/>
          <p:nvPr/>
        </p:nvSpPr>
        <p:spPr>
          <a:xfrm>
            <a:off x="545279" y="2200796"/>
            <a:ext cx="8208915" cy="2308324"/>
          </a:xfrm>
          <a:prstGeom prst="rect">
            <a:avLst/>
          </a:prstGeom>
          <a:noFill/>
        </p:spPr>
        <p:txBody>
          <a:bodyPr wrap="square" rtlCol="0">
            <a:spAutoFit/>
          </a:bodyPr>
          <a:lstStyle/>
          <a:p>
            <a:pPr algn="ctr"/>
            <a:r>
              <a:rPr lang="tr-TR" sz="3600" dirty="0"/>
              <a:t>- İlkokul 2, 3 ve 4. sınıf Almanca, Arapça ve Fransızca kitaplarına yabancı dili Almanca, Arapça veya Fransızca olan öğrenciler için ihtiyaç girilecektir.</a:t>
            </a:r>
          </a:p>
        </p:txBody>
      </p:sp>
    </p:spTree>
    <p:extLst>
      <p:ext uri="{BB962C8B-B14F-4D97-AF65-F5344CB8AC3E}">
        <p14:creationId xmlns:p14="http://schemas.microsoft.com/office/powerpoint/2010/main" val="2117698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Resim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11965"/>
            <a:ext cx="9144001" cy="1424741"/>
          </a:xfrm>
          <a:prstGeom prst="rect">
            <a:avLst/>
          </a:prstGeom>
        </p:spPr>
      </p:pic>
      <p:sp>
        <p:nvSpPr>
          <p:cNvPr id="4" name="İçerik Yer Tutucusu 2"/>
          <p:cNvSpPr>
            <a:spLocks noGrp="1"/>
          </p:cNvSpPr>
          <p:nvPr>
            <p:ph idx="1"/>
          </p:nvPr>
        </p:nvSpPr>
        <p:spPr>
          <a:xfrm>
            <a:off x="215515" y="1268760"/>
            <a:ext cx="8712968" cy="576064"/>
          </a:xfrm>
        </p:spPr>
        <p:txBody>
          <a:bodyPr>
            <a:noAutofit/>
          </a:bodyPr>
          <a:lstStyle/>
          <a:p>
            <a:pPr marL="0" indent="0" algn="ctr">
              <a:buNone/>
            </a:pPr>
            <a:r>
              <a:rPr lang="tr-TR" sz="4000" b="1" dirty="0" smtClean="0">
                <a:latin typeface="Arial" panose="020B0604020202020204" pitchFamily="34" charset="0"/>
                <a:cs typeface="Arial" panose="020B0604020202020204" pitchFamily="34" charset="0"/>
              </a:rPr>
              <a:t>Seçmeli Ders Kitapları</a:t>
            </a:r>
          </a:p>
        </p:txBody>
      </p:sp>
      <p:sp>
        <p:nvSpPr>
          <p:cNvPr id="5" name="Metin kutusu 4"/>
          <p:cNvSpPr txBox="1"/>
          <p:nvPr/>
        </p:nvSpPr>
        <p:spPr>
          <a:xfrm>
            <a:off x="545279" y="2200796"/>
            <a:ext cx="8208915" cy="4524315"/>
          </a:xfrm>
          <a:prstGeom prst="rect">
            <a:avLst/>
          </a:prstGeom>
          <a:noFill/>
        </p:spPr>
        <p:txBody>
          <a:bodyPr wrap="square" rtlCol="0">
            <a:spAutoFit/>
          </a:bodyPr>
          <a:lstStyle/>
          <a:p>
            <a:pPr algn="ctr"/>
            <a:r>
              <a:rPr lang="tr-TR" sz="3600" dirty="0"/>
              <a:t>Kitap ihtiyaçları girilirken okutulacak seçmeli derslerin de belirlenmesi ve ihtiyaçların, öngörülen süre içerisinde Kitap Seçim Modülüne girilmesi gerekmektedir. Kitap ihtiyacı girildikten sonra seçmeli derslerde değişiklik yapmak kitap fazlalığı ve kitap ihtiyacı oluşmasına neden olmaktadır</a:t>
            </a:r>
            <a:r>
              <a:rPr lang="tr-TR" sz="3600" dirty="0" smtClean="0"/>
              <a:t>..</a:t>
            </a:r>
            <a:endParaRPr lang="tr-TR" sz="3600" dirty="0"/>
          </a:p>
        </p:txBody>
      </p:sp>
    </p:spTree>
    <p:extLst>
      <p:ext uri="{BB962C8B-B14F-4D97-AF65-F5344CB8AC3E}">
        <p14:creationId xmlns:p14="http://schemas.microsoft.com/office/powerpoint/2010/main" val="21907849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Resim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11965"/>
            <a:ext cx="9144001" cy="1424741"/>
          </a:xfrm>
          <a:prstGeom prst="rect">
            <a:avLst/>
          </a:prstGeom>
        </p:spPr>
      </p:pic>
      <p:sp>
        <p:nvSpPr>
          <p:cNvPr id="4" name="İçerik Yer Tutucusu 2"/>
          <p:cNvSpPr>
            <a:spLocks noGrp="1"/>
          </p:cNvSpPr>
          <p:nvPr>
            <p:ph idx="1"/>
          </p:nvPr>
        </p:nvSpPr>
        <p:spPr>
          <a:xfrm>
            <a:off x="215515" y="1268760"/>
            <a:ext cx="8712968" cy="576064"/>
          </a:xfrm>
        </p:spPr>
        <p:txBody>
          <a:bodyPr>
            <a:noAutofit/>
          </a:bodyPr>
          <a:lstStyle/>
          <a:p>
            <a:pPr marL="0" indent="0" algn="ctr">
              <a:buNone/>
            </a:pPr>
            <a:r>
              <a:rPr lang="tr-TR" sz="4000" b="1" dirty="0" smtClean="0">
                <a:latin typeface="Arial" panose="020B0604020202020204" pitchFamily="34" charset="0"/>
                <a:cs typeface="Arial" panose="020B0604020202020204" pitchFamily="34" charset="0"/>
              </a:rPr>
              <a:t>Kitap Seçim Modülü Kullanımı</a:t>
            </a:r>
          </a:p>
        </p:txBody>
      </p:sp>
      <p:sp>
        <p:nvSpPr>
          <p:cNvPr id="5" name="Metin kutusu 4"/>
          <p:cNvSpPr txBox="1"/>
          <p:nvPr/>
        </p:nvSpPr>
        <p:spPr>
          <a:xfrm>
            <a:off x="545279" y="2200796"/>
            <a:ext cx="8208915" cy="2308324"/>
          </a:xfrm>
          <a:prstGeom prst="rect">
            <a:avLst/>
          </a:prstGeom>
          <a:noFill/>
        </p:spPr>
        <p:txBody>
          <a:bodyPr wrap="square" rtlCol="0">
            <a:spAutoFit/>
          </a:bodyPr>
          <a:lstStyle/>
          <a:p>
            <a:pPr algn="ctr"/>
            <a:r>
              <a:rPr lang="tr-TR" sz="3600" dirty="0"/>
              <a:t>Kitap Seçim Modülü açılınca “Sol menü” de yer alan “Kitap İhtiyaç Belirleme" seçeneğine basılarak “Kitap İhtiyaç Belirleme Ekranı” gelecektir.</a:t>
            </a:r>
          </a:p>
        </p:txBody>
      </p:sp>
    </p:spTree>
    <p:extLst>
      <p:ext uri="{BB962C8B-B14F-4D97-AF65-F5344CB8AC3E}">
        <p14:creationId xmlns:p14="http://schemas.microsoft.com/office/powerpoint/2010/main" val="142153386"/>
      </p:ext>
    </p:extLst>
  </p:cSld>
  <p:clrMapOvr>
    <a:masterClrMapping/>
  </p:clrMapOvr>
  <p:timing>
    <p:tnLst>
      <p:par>
        <p:cTn id="1" dur="indefinite" restart="never" nodeType="tmRoot"/>
      </p:par>
    </p:tnLst>
  </p:timing>
</p:sld>
</file>

<file path=ppt/theme/theme1.xml><?xml version="1.0" encoding="utf-8"?>
<a:theme xmlns:a="http://schemas.openxmlformats.org/drawingml/2006/main" name="ilmem">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ilmem</Template>
  <TotalTime>949</TotalTime>
  <Words>1297</Words>
  <Application>Microsoft Office PowerPoint</Application>
  <PresentationFormat>Ekran Gösterisi (4:3)</PresentationFormat>
  <Paragraphs>73</Paragraphs>
  <Slides>29</Slides>
  <Notes>0</Notes>
  <HiddenSlides>0</HiddenSlides>
  <MMClips>0</MMClips>
  <ScaleCrop>false</ScaleCrop>
  <HeadingPairs>
    <vt:vector size="4" baseType="variant">
      <vt:variant>
        <vt:lpstr>Tema</vt:lpstr>
      </vt:variant>
      <vt:variant>
        <vt:i4>1</vt:i4>
      </vt:variant>
      <vt:variant>
        <vt:lpstr>Slayt Başlıkları</vt:lpstr>
      </vt:variant>
      <vt:variant>
        <vt:i4>29</vt:i4>
      </vt:variant>
    </vt:vector>
  </HeadingPairs>
  <TitlesOfParts>
    <vt:vector size="30" baseType="lpstr">
      <vt:lpstr>ilmem</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Progressive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Exper</dc:creator>
  <cp:lastModifiedBy>OzerYAZ</cp:lastModifiedBy>
  <cp:revision>87</cp:revision>
  <cp:lastPrinted>2016-11-17T10:33:34Z</cp:lastPrinted>
  <dcterms:created xsi:type="dcterms:W3CDTF">2016-01-19T08:05:44Z</dcterms:created>
  <dcterms:modified xsi:type="dcterms:W3CDTF">2018-01-29T12:58:37Z</dcterms:modified>
</cp:coreProperties>
</file>